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10"/>
  </p:notesMasterIdLst>
  <p:handoutMasterIdLst>
    <p:handoutMasterId r:id="rId11"/>
  </p:handoutMasterIdLst>
  <p:sldIdLst>
    <p:sldId id="256" r:id="rId2"/>
    <p:sldId id="257" r:id="rId3"/>
    <p:sldId id="261" r:id="rId4"/>
    <p:sldId id="258" r:id="rId5"/>
    <p:sldId id="263" r:id="rId6"/>
    <p:sldId id="267" r:id="rId7"/>
    <p:sldId id="259" r:id="rId8"/>
    <p:sldId id="278" r:id="rId9"/>
  </p:sldIdLst>
  <p:sldSz cx="9144000" cy="6858000" type="screen4x3"/>
  <p:notesSz cx="6858000" cy="9296400"/>
  <p:defaultTextStyle>
    <a:defPPr>
      <a:defRPr lang="en-US"/>
    </a:defPPr>
    <a:lvl1pPr algn="l" rtl="0" eaLnBrk="0" fontAlgn="base" hangingPunct="0">
      <a:spcBef>
        <a:spcPct val="0"/>
      </a:spcBef>
      <a:spcAft>
        <a:spcPct val="0"/>
      </a:spcAft>
      <a:defRPr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kern="1200">
        <a:solidFill>
          <a:schemeClr val="tx1"/>
        </a:solidFill>
        <a:latin typeface="Garamond" pitchFamily="18" charset="0"/>
        <a:ea typeface="+mn-ea"/>
        <a:cs typeface="+mn-cs"/>
      </a:defRPr>
    </a:lvl5pPr>
    <a:lvl6pPr marL="2286000" algn="l" defTabSz="914400" rtl="0" eaLnBrk="1" latinLnBrk="0" hangingPunct="1">
      <a:defRPr kern="1200">
        <a:solidFill>
          <a:schemeClr val="tx1"/>
        </a:solidFill>
        <a:latin typeface="Garamond" pitchFamily="18" charset="0"/>
        <a:ea typeface="+mn-ea"/>
        <a:cs typeface="+mn-cs"/>
      </a:defRPr>
    </a:lvl6pPr>
    <a:lvl7pPr marL="2743200" algn="l" defTabSz="914400" rtl="0" eaLnBrk="1" latinLnBrk="0" hangingPunct="1">
      <a:defRPr kern="1200">
        <a:solidFill>
          <a:schemeClr val="tx1"/>
        </a:solidFill>
        <a:latin typeface="Garamond" pitchFamily="18" charset="0"/>
        <a:ea typeface="+mn-ea"/>
        <a:cs typeface="+mn-cs"/>
      </a:defRPr>
    </a:lvl7pPr>
    <a:lvl8pPr marL="3200400" algn="l" defTabSz="914400" rtl="0" eaLnBrk="1" latinLnBrk="0" hangingPunct="1">
      <a:defRPr kern="1200">
        <a:solidFill>
          <a:schemeClr val="tx1"/>
        </a:solidFill>
        <a:latin typeface="Garamond" pitchFamily="18" charset="0"/>
        <a:ea typeface="+mn-ea"/>
        <a:cs typeface="+mn-cs"/>
      </a:defRPr>
    </a:lvl8pPr>
    <a:lvl9pPr marL="3657600" algn="l" defTabSz="914400" rtl="0" eaLnBrk="1" latinLnBrk="0" hangingPunct="1">
      <a:defRPr kern="1200">
        <a:solidFill>
          <a:schemeClr val="tx1"/>
        </a:solidFill>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F6600"/>
    <a:srgbClr val="FF9966"/>
    <a:srgbClr val="CC6600"/>
    <a:srgbClr val="009400"/>
    <a:srgbClr val="000000"/>
    <a:srgbClr val="990033"/>
    <a:srgbClr val="80808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19" autoAdjust="0"/>
    <p:restoredTop sz="57590" autoAdjust="0"/>
  </p:normalViewPr>
  <p:slideViewPr>
    <p:cSldViewPr>
      <p:cViewPr>
        <p:scale>
          <a:sx n="66" d="100"/>
          <a:sy n="66" d="100"/>
        </p:scale>
        <p:origin x="-1284" y="-1050"/>
      </p:cViewPr>
      <p:guideLst>
        <p:guide orient="horz" pos="2160"/>
        <p:guide pos="2880"/>
      </p:guideLst>
    </p:cSldViewPr>
  </p:slideViewPr>
  <p:outlineViewPr>
    <p:cViewPr>
      <p:scale>
        <a:sx n="33" d="100"/>
        <a:sy n="33" d="100"/>
      </p:scale>
      <p:origin x="0" y="123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1908" y="-84"/>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282"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225283"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25284" name="Rectangle 4"/>
          <p:cNvSpPr>
            <a:spLocks noGrp="1" noChangeArrowheads="1"/>
          </p:cNvSpPr>
          <p:nvPr>
            <p:ph type="ftr" sz="quarter" idx="2"/>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225285" name="Rectangle 5"/>
          <p:cNvSpPr>
            <a:spLocks noGrp="1" noChangeArrowheads="1"/>
          </p:cNvSpPr>
          <p:nvPr>
            <p:ph type="sldNum" sz="quarter" idx="3"/>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A66121AA-3164-46D2-B33E-BEED7D7C0980}"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47107"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06488" y="696913"/>
            <a:ext cx="4648200" cy="3486150"/>
          </a:xfrm>
          <a:prstGeom prst="rect">
            <a:avLst/>
          </a:prstGeom>
          <a:noFill/>
          <a:ln w="9525">
            <a:solidFill>
              <a:srgbClr val="000000"/>
            </a:solidFill>
            <a:miter lim="800000"/>
            <a:headEnd/>
            <a:tailEnd/>
          </a:ln>
        </p:spPr>
      </p:sp>
      <p:sp>
        <p:nvSpPr>
          <p:cNvPr id="47109" name="Rectangle 5"/>
          <p:cNvSpPr>
            <a:spLocks noGrp="1" noChangeArrowheads="1"/>
          </p:cNvSpPr>
          <p:nvPr>
            <p:ph type="body" sz="quarter" idx="3"/>
          </p:nvPr>
        </p:nvSpPr>
        <p:spPr bwMode="auto">
          <a:xfrm>
            <a:off x="685800" y="4416425"/>
            <a:ext cx="548640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7110"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47111"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455EB158-AE02-4137-AA40-1E47271A34F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405B144F-EB5D-4402-A0B0-307427AA172B}" type="slidenum">
              <a:rPr lang="en-US" smtClean="0"/>
              <a:pPr/>
              <a:t>1</a:t>
            </a:fld>
            <a:endParaRPr lang="en-US" smtClean="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r>
              <a:rPr lang="en-US" smtClean="0"/>
              <a:t>Introduce self and other members of the counseling team. Include school building in which you work.</a:t>
            </a:r>
          </a:p>
          <a:p>
            <a:pPr eaLnBrk="1" hangingPunct="1"/>
            <a:endParaRPr lang="en-US" smtClean="0"/>
          </a:p>
          <a:p>
            <a:pPr eaLnBrk="1" hangingPunct="1"/>
            <a:r>
              <a:rPr lang="en-US" smtClean="0"/>
              <a:t>Thank you for giving us time to discuss the comprehensive school counseling program. The purpose of a school counseling program is to assist students develop skills that will help them to become good students and citizens. It is a vital link to excellence in education.</a:t>
            </a:r>
          </a:p>
          <a:p>
            <a:pPr eaLnBrk="1" hangingPunct="1"/>
            <a:endParaRPr lang="en-US" smtClean="0"/>
          </a:p>
          <a:p>
            <a:pPr eaLnBrk="1" hangingPunct="1"/>
            <a:r>
              <a:rPr lang="en-US" smtClean="0"/>
              <a:t>Counselors often work in confidential settings and are sometimes viewed as working behind the scene. What counselors do and their function in a school is sometimes unclear. Some think that the counselors job is to be a therapist for troubled youth, others see the counselor as person who helps students make out their schedule and add or drop classes. Some see counselors as the person who coordinates testing, and yet others view counselors in the role of helping students get into a good college. </a:t>
            </a:r>
          </a:p>
          <a:p>
            <a:pPr eaLnBrk="1" hangingPunct="1"/>
            <a:endParaRPr lang="en-US" smtClean="0"/>
          </a:p>
          <a:p>
            <a:pPr eaLnBrk="1" hangingPunct="1"/>
            <a:r>
              <a:rPr lang="en-US" smtClean="0"/>
              <a:t>Counselors have and will continue to do these types of activities but these functions are embedded within the larger picture of a comprehensive program that has a clearly defined purpose and components that are based upon standards and benchmarks. My/our goal is to provide you with a clear picture of the purpose and function of a comprehensive school counseling program and to discuss the direction that the counseling department is headed in implementing a comprehensive program.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200E013C-C903-40A2-84B0-AA0875EBF4FD}" type="slidenum">
              <a:rPr lang="en-US" smtClean="0"/>
              <a:pPr/>
              <a:t>2</a:t>
            </a:fld>
            <a:endParaRPr lang="en-US" smtClean="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r>
              <a:rPr lang="en-US" smtClean="0"/>
              <a:t>To fully implement a comprehensive school counseling program there must be a written plan that is approved by the school district. The plan should be based on research and program standards recommended for school counseling. I/we have spent the past summer conducting a review of the district counseling program and have prepared a plan for consideration by the district. The standards included in that plan are based upon the National School Counseling Standards and the Wisconsin Developmental Guidance Model. These standards include benchmarks and competencies that are related to the development of children and the building of character. The counseling benchmarks and competencies are the things that students need to know and be able in order to be successful academically, socially, and in career endeavors. My/our review of the current counseling program in the school district finds that while we are doing a number of the activities we are not operating under the auspices of a comprehensive school counseling plan. As a result I/we have developed a proposed plan for your consideration.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8CAFC336-1B0F-4E68-9D4C-97FE75CDC35C}" type="slidenum">
              <a:rPr lang="en-US" smtClean="0"/>
              <a:pPr/>
              <a:t>3</a:t>
            </a:fld>
            <a:endParaRPr lang="en-US"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r>
              <a:rPr lang="en-US" smtClean="0"/>
              <a:t>This shift requires that counseling move</a:t>
            </a:r>
          </a:p>
          <a:p>
            <a:pPr eaLnBrk="1" hangingPunct="1"/>
            <a:endParaRPr lang="en-US" smtClean="0"/>
          </a:p>
          <a:p>
            <a:pPr eaLnBrk="1" hangingPunct="1"/>
            <a:r>
              <a:rPr lang="en-US" smtClean="0"/>
              <a:t>(click) From an emphasis on at risk youth (click) to serving all students K-12.</a:t>
            </a:r>
          </a:p>
          <a:p>
            <a:pPr eaLnBrk="1" hangingPunct="1"/>
            <a:r>
              <a:rPr lang="en-US" smtClean="0"/>
              <a:t>(click) From crisis driven (click) to curriculum driven.</a:t>
            </a:r>
          </a:p>
          <a:p>
            <a:pPr eaLnBrk="1" hangingPunct="1"/>
            <a:r>
              <a:rPr lang="en-US" smtClean="0"/>
              <a:t>(click) From an on call approach to use of time (click) to calendared time.</a:t>
            </a:r>
          </a:p>
          <a:p>
            <a:pPr eaLnBrk="1" hangingPunct="1"/>
            <a:r>
              <a:rPr lang="en-US" smtClean="0"/>
              <a:t>(click) From being delivered by counselors only (click) to a collaborative effort between counselors, faculty, parents, and community.</a:t>
            </a:r>
          </a:p>
          <a:p>
            <a:pPr eaLnBrk="1" hangingPunct="1"/>
            <a:r>
              <a:rPr lang="en-US" smtClean="0"/>
              <a:t>(click) Owned by counselors only (click) to becoming community owned and supported.</a:t>
            </a:r>
          </a:p>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45FF4C5F-8D7B-402B-9DD4-2A9BA4A65A69}" type="slidenum">
              <a:rPr lang="en-US" smtClean="0"/>
              <a:pPr/>
              <a:t>4</a:t>
            </a:fld>
            <a:endParaRPr 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r>
              <a:rPr lang="en-US" smtClean="0"/>
              <a:t>The goal of the comprehensive school counseling program is to serve all students by (click) helping them to learn about themselves…learn about the world around them…(click) and make meaningful connections between the two (click). </a:t>
            </a:r>
          </a:p>
          <a:p>
            <a:pPr eaLnBrk="1" hangingPunct="1"/>
            <a:endParaRPr lang="en-US" smtClean="0"/>
          </a:p>
          <a:p>
            <a:pPr eaLnBrk="1" hangingPunct="1"/>
            <a:r>
              <a:rPr lang="en-US" smtClean="0"/>
              <a:t>I want to emphasize the point that a comprehensive school counseling program serves all students, not just the troubled students, not just seniors, but all students K-12.</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59BFFB0E-BCC1-46DC-93DA-E7AE36C381E9}" type="slidenum">
              <a:rPr lang="en-US" smtClean="0"/>
              <a:pPr/>
              <a:t>5</a:t>
            </a:fld>
            <a:endParaRPr lang="en-US"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r>
              <a:rPr lang="en-US" smtClean="0"/>
              <a:t>Comprehensive school counseling programs includes 4 components (click) and the work of counselors is guided by these components. Each of these components take up different percentages of time depending on the level: elementary, middle, or high based on the developmental needs of the students.</a:t>
            </a:r>
          </a:p>
          <a:p>
            <a:pPr eaLnBrk="1" hangingPunct="1"/>
            <a:endParaRPr lang="en-US" smtClean="0"/>
          </a:p>
          <a:p>
            <a:pPr eaLnBrk="1" hangingPunct="1"/>
            <a:r>
              <a:rPr lang="en-US" smtClean="0"/>
              <a:t>Guidance curriculum…what is taught in the program usually includes career, personal/social and academic skills.</a:t>
            </a:r>
          </a:p>
          <a:p>
            <a:pPr eaLnBrk="1" hangingPunct="1"/>
            <a:endParaRPr lang="en-US" smtClean="0"/>
          </a:p>
          <a:p>
            <a:pPr eaLnBrk="1" hangingPunct="1"/>
            <a:r>
              <a:rPr lang="en-US" smtClean="0"/>
              <a:t>Individual planning includes those activities when counselors help students and parents plan for the school year and future.</a:t>
            </a:r>
          </a:p>
          <a:p>
            <a:pPr eaLnBrk="1" hangingPunct="1"/>
            <a:endParaRPr lang="en-US" smtClean="0"/>
          </a:p>
          <a:p>
            <a:pPr eaLnBrk="1" hangingPunct="1"/>
            <a:r>
              <a:rPr lang="en-US" smtClean="0"/>
              <a:t>Responsive services includes those activities that respond to the needs of students and helps students in crisis.</a:t>
            </a:r>
          </a:p>
          <a:p>
            <a:pPr eaLnBrk="1" hangingPunct="1"/>
            <a:endParaRPr lang="en-US" smtClean="0"/>
          </a:p>
          <a:p>
            <a:pPr eaLnBrk="1" hangingPunct="1"/>
            <a:r>
              <a:rPr lang="en-US" smtClean="0"/>
              <a:t>System support includes those activities that counselors engage in that help support the operation of the school.</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7EECF401-05B8-49AE-9CC7-1EB07C8E034F}" type="slidenum">
              <a:rPr lang="en-US" smtClean="0"/>
              <a:pPr/>
              <a:t>6</a:t>
            </a:fld>
            <a:endParaRPr lang="en-US"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r>
              <a:rPr lang="en-US" smtClean="0"/>
              <a:t>Student, parent and counselor conferencing is used to summarize the lessons that students are learning in the comprehensive school counseling program, as well, as explain the various services and activities that are available to students through the comprehensive school counseling program. It is a cornerstone of a comprehensive school counseling program and it builds parent and community involvement and ownership for the program and school. </a:t>
            </a:r>
          </a:p>
          <a:p>
            <a:pPr eaLnBrk="1" hangingPunct="1"/>
            <a:endParaRPr lang="en-US" smtClean="0"/>
          </a:p>
          <a:p>
            <a:pPr eaLnBrk="1" hangingPunct="1"/>
            <a:r>
              <a:rPr lang="en-US" smtClean="0"/>
              <a:t>It is a scheduled activity at specified grade levels which brings the student, parent, and counselor together for a 30-45 minute conference. The topic of the conference is related to the age and grade level of the student. Conferences are scheduled during the day. Schools that are implementing conferencing are experiencing approximately a 90% attendance rate.</a:t>
            </a:r>
          </a:p>
          <a:p>
            <a:pPr eaLnBrk="1" hangingPunct="1"/>
            <a:endParaRPr lang="en-US" smtClean="0"/>
          </a:p>
          <a:p>
            <a:pPr eaLnBrk="1" hangingPunct="1"/>
            <a:r>
              <a:rPr lang="en-US" smtClean="0"/>
              <a:t>For example a 12</a:t>
            </a:r>
            <a:r>
              <a:rPr lang="en-US" baseline="30000" smtClean="0"/>
              <a:t>th</a:t>
            </a:r>
            <a:r>
              <a:rPr lang="en-US" smtClean="0"/>
              <a:t> grade conference would cover preparing for the transition from high school and could include a review of credits, finalizing plans for applying to schools, financial aid information, testing information and planning for those that are yet undecided. </a:t>
            </a:r>
          </a:p>
          <a:p>
            <a:pPr eaLnBrk="1" hangingPunct="1"/>
            <a:endParaRPr lang="en-US" smtClean="0"/>
          </a:p>
          <a:p>
            <a:pPr eaLnBrk="1" hangingPunct="1"/>
            <a:r>
              <a:rPr lang="en-US" smtClean="0"/>
              <a:t>A 10</a:t>
            </a:r>
            <a:r>
              <a:rPr lang="en-US" baseline="30000" smtClean="0"/>
              <a:t>th</a:t>
            </a:r>
            <a:r>
              <a:rPr lang="en-US" smtClean="0"/>
              <a:t> grade conference might include a summary of test scores, reviewing programs and services that are offered in the school to help students plan a career path, developing a course selection strategy for the 11</a:t>
            </a:r>
            <a:r>
              <a:rPr lang="en-US" baseline="30000" smtClean="0"/>
              <a:t>th</a:t>
            </a:r>
            <a:r>
              <a:rPr lang="en-US" smtClean="0"/>
              <a:t> and 12</a:t>
            </a:r>
            <a:r>
              <a:rPr lang="en-US" baseline="30000" smtClean="0"/>
              <a:t>th</a:t>
            </a:r>
            <a:r>
              <a:rPr lang="en-US" smtClean="0"/>
              <a:t> grade, etc. </a:t>
            </a:r>
          </a:p>
          <a:p>
            <a:pPr eaLnBrk="1" hangingPunct="1"/>
            <a:endParaRPr lang="en-US" smtClean="0"/>
          </a:p>
          <a:p>
            <a:pPr eaLnBrk="1" hangingPunct="1"/>
            <a:r>
              <a:rPr lang="en-US" smtClean="0"/>
              <a:t>An 8</a:t>
            </a:r>
            <a:r>
              <a:rPr lang="en-US" baseline="30000" smtClean="0"/>
              <a:t>th</a:t>
            </a:r>
            <a:r>
              <a:rPr lang="en-US" smtClean="0"/>
              <a:t> grade conference might include topics such as preparing for high school, study skills, career assessments and learning styles.</a:t>
            </a:r>
          </a:p>
          <a:p>
            <a:pPr eaLnBrk="1" hangingPunct="1"/>
            <a:endParaRPr lang="en-US" smtClean="0"/>
          </a:p>
          <a:p>
            <a:pPr eaLnBrk="1" hangingPunct="1"/>
            <a:r>
              <a:rPr lang="en-US" smtClean="0"/>
              <a:t>Conferencing will be kept at a positive focus. Conferencing should not be used to discuss disciplinary problems.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EADD2E44-64E7-467D-872A-FF0C2D06EF3F}" type="slidenum">
              <a:rPr lang="en-US" smtClean="0"/>
              <a:pPr/>
              <a:t>7</a:t>
            </a:fld>
            <a:endParaRPr lang="en-US"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r>
              <a:rPr lang="en-US" smtClean="0"/>
              <a:t>The American School Counseling Association has conducted a variety of surveys and studies, and their findings for fully implemented comprehensive school counseling programs have found the following impact on schools: increased student achievement K-12; increased collaboration between parents, community, and school; increase in the number of students enrolling in post secondary education; a decrease in discipline problems and dropouts; and a decrease in last minute schedule changes. </a:t>
            </a:r>
          </a:p>
          <a:p>
            <a:pPr eaLnBrk="1" hangingPunct="1"/>
            <a:endParaRPr lang="en-US" smtClean="0"/>
          </a:p>
          <a:p>
            <a:pPr eaLnBrk="1" hangingPunct="1"/>
            <a:r>
              <a:rPr lang="en-US" smtClean="0"/>
              <a:t>Schools that have fully implemented this model are finding these types of outcomes. It does take time to implement a comprehensive school counseling program. The Grand Forks School District, a DOE award winning program, experienced these </a:t>
            </a:r>
            <a:r>
              <a:rPr lang="en-US" smtClean="0">
                <a:solidFill>
                  <a:schemeClr val="bg1"/>
                </a:solidFill>
              </a:rPr>
              <a:t>outcomes</a:t>
            </a:r>
            <a:r>
              <a:rPr lang="en-US" smtClean="0"/>
              <a:t> after implementing the comprehensive school counseling program. Grand Forks began developing their program in 1993 and in both the 2000 and 2001 school year Grand Forks was recognized by the DOE as the best school counseling program in the nation.</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en-US"/>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en-US"/>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en-US"/>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defRPr/>
                </a:pPr>
                <a:endParaRPr lang="en-US"/>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en-US"/>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en-US"/>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en-US"/>
            </a:p>
          </p:txBody>
        </p:sp>
      </p:grpSp>
      <p:sp>
        <p:nvSpPr>
          <p:cNvPr id="272395" name="Rectangle 11"/>
          <p:cNvSpPr>
            <a:spLocks noGrp="1" noChangeArrowheads="1"/>
          </p:cNvSpPr>
          <p:nvPr>
            <p:ph type="ctrTitle" sz="quarter"/>
          </p:nvPr>
        </p:nvSpPr>
        <p:spPr>
          <a:xfrm>
            <a:off x="685800" y="1736725"/>
            <a:ext cx="7772400" cy="1920875"/>
          </a:xfrm>
        </p:spPr>
        <p:txBody>
          <a:bodyPr/>
          <a:lstStyle>
            <a:lvl1pPr>
              <a:defRPr sz="6000"/>
            </a:lvl1pPr>
          </a:lstStyle>
          <a:p>
            <a:r>
              <a:rPr lang="en-US"/>
              <a:t>Click to edit Master title style</a:t>
            </a:r>
          </a:p>
        </p:txBody>
      </p:sp>
      <p:sp>
        <p:nvSpPr>
          <p:cNvPr id="272396"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en-US"/>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en-US"/>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1760B3CB-F64F-4C74-847C-4F4B194BE2D2}"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F16D0142-4F0F-4B40-9E64-D5F7C0077096}"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58013780-391F-4EE8-BB8D-F49A04F1A91A}"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lstStyle/>
          <a:p>
            <a:pPr lvl="0"/>
            <a:endParaRPr lang="en-US" noProof="0" smtClean="0"/>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1198FB6D-1180-4320-A3FF-2E77AC6422D5}"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36B50B2E-7E0F-4016-9602-BF9929FA1B31}" type="slidenum">
              <a:rPr lang="en-US"/>
              <a:pPr>
                <a:defRPr/>
              </a:pPr>
              <a:t>‹#›</a:t>
            </a:fld>
            <a:endParaRPr lang="en-US"/>
          </a:p>
        </p:txBody>
      </p:sp>
      <p:sp>
        <p:nvSpPr>
          <p:cNvPr id="9"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D50A9D9A-37D9-4DE6-A030-1EE88E11A233}"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F80D49AB-3D42-4156-956C-C6A4A5203CD2}"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8C55A4DD-32E7-48AC-B843-E3DF01DB57B3}"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8B098D86-9228-47B1-87DD-0F165004964F}"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C6141444-97CE-43C5-98B9-8CD995DEF8C7}" type="slidenum">
              <a:rPr lang="en-US"/>
              <a:pPr>
                <a:defRPr/>
              </a:pPr>
              <a:t>‹#›</a:t>
            </a:fld>
            <a:endParaRPr lang="en-US"/>
          </a:p>
        </p:txBody>
      </p:sp>
      <p:sp>
        <p:nvSpPr>
          <p:cNvPr id="9"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dt" sz="half" idx="10"/>
          </p:nvPr>
        </p:nvSpPr>
        <p:spPr>
          <a:ln/>
        </p:spPr>
        <p:txBody>
          <a:bodyPr/>
          <a:lstStyle>
            <a:lvl1pPr>
              <a:defRPr/>
            </a:lvl1pPr>
          </a:lstStyle>
          <a:p>
            <a:pPr>
              <a:defRPr/>
            </a:pPr>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286BF0F8-F1A8-4158-A869-D675F89A2369}" type="slidenum">
              <a:rPr lang="en-US"/>
              <a:pPr>
                <a:defRPr/>
              </a:pPr>
              <a:t>‹#›</a:t>
            </a:fld>
            <a:endParaRPr lang="en-US"/>
          </a:p>
        </p:txBody>
      </p:sp>
      <p:sp>
        <p:nvSpPr>
          <p:cNvPr id="5"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en-US"/>
          </a:p>
        </p:txBody>
      </p:sp>
      <p:sp>
        <p:nvSpPr>
          <p:cNvPr id="3" name="Rectangle 3"/>
          <p:cNvSpPr>
            <a:spLocks noGrp="1" noChangeArrowheads="1"/>
          </p:cNvSpPr>
          <p:nvPr>
            <p:ph type="sldNum" sz="quarter" idx="11"/>
          </p:nvPr>
        </p:nvSpPr>
        <p:spPr>
          <a:ln/>
        </p:spPr>
        <p:txBody>
          <a:bodyPr/>
          <a:lstStyle>
            <a:lvl1pPr>
              <a:defRPr/>
            </a:lvl1pPr>
          </a:lstStyle>
          <a:p>
            <a:pPr>
              <a:defRPr/>
            </a:pPr>
            <a:fld id="{9962CF59-AEC2-41CD-AA51-907554A41D28}" type="slidenum">
              <a:rPr lang="en-US"/>
              <a:pPr>
                <a:defRPr/>
              </a:pPr>
              <a:t>‹#›</a:t>
            </a:fld>
            <a:endParaRPr lang="en-US"/>
          </a:p>
        </p:txBody>
      </p:sp>
      <p:sp>
        <p:nvSpPr>
          <p:cNvPr id="4"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C53F265C-50A0-44FB-9C22-4C30B7B6D2B3}"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708D327A-DAA3-4349-AA66-9F59E42BD9BA}"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1362"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271363"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A2579070-F345-4106-8E00-97727C3ED8EE}" type="slidenum">
              <a:rPr lang="en-US"/>
              <a:pPr>
                <a:defRPr/>
              </a:pPr>
              <a:t>‹#›</a:t>
            </a:fld>
            <a:endParaRPr lang="en-US"/>
          </a:p>
        </p:txBody>
      </p:sp>
      <p:grpSp>
        <p:nvGrpSpPr>
          <p:cNvPr id="3076" name="Group 4"/>
          <p:cNvGrpSpPr>
            <a:grpSpLocks/>
          </p:cNvGrpSpPr>
          <p:nvPr/>
        </p:nvGrpSpPr>
        <p:grpSpPr bwMode="auto">
          <a:xfrm>
            <a:off x="0" y="0"/>
            <a:ext cx="9140825" cy="6850063"/>
            <a:chOff x="0" y="0"/>
            <a:chExt cx="5758" cy="4315"/>
          </a:xfrm>
        </p:grpSpPr>
        <p:grpSp>
          <p:nvGrpSpPr>
            <p:cNvPr id="3080" name="Group 5"/>
            <p:cNvGrpSpPr>
              <a:grpSpLocks/>
            </p:cNvGrpSpPr>
            <p:nvPr userDrawn="1"/>
          </p:nvGrpSpPr>
          <p:grpSpPr bwMode="auto">
            <a:xfrm>
              <a:off x="1728" y="2230"/>
              <a:ext cx="4027" cy="2085"/>
              <a:chOff x="1728" y="2230"/>
              <a:chExt cx="4027" cy="2085"/>
            </a:xfrm>
          </p:grpSpPr>
          <p:sp>
            <p:nvSpPr>
              <p:cNvPr id="271366"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en-US"/>
              </a:p>
            </p:txBody>
          </p:sp>
          <p:sp>
            <p:nvSpPr>
              <p:cNvPr id="271367"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en-US"/>
              </a:p>
            </p:txBody>
          </p:sp>
          <p:sp>
            <p:nvSpPr>
              <p:cNvPr id="271368"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en-US"/>
              </a:p>
            </p:txBody>
          </p:sp>
          <p:sp>
            <p:nvSpPr>
              <p:cNvPr id="271369"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defRPr/>
                </a:pPr>
                <a:endParaRPr lang="en-US"/>
              </a:p>
            </p:txBody>
          </p:sp>
          <p:sp>
            <p:nvSpPr>
              <p:cNvPr id="271370"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en-US"/>
              </a:p>
            </p:txBody>
          </p:sp>
        </p:grpSp>
        <p:sp>
          <p:nvSpPr>
            <p:cNvPr id="271371"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en-US"/>
            </a:p>
          </p:txBody>
        </p:sp>
        <p:sp>
          <p:nvSpPr>
            <p:cNvPr id="271372"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en-US"/>
            </a:p>
          </p:txBody>
        </p:sp>
      </p:grpSp>
      <p:sp>
        <p:nvSpPr>
          <p:cNvPr id="271373"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71374"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endParaRPr lang="en-US"/>
          </a:p>
        </p:txBody>
      </p:sp>
      <p:sp>
        <p:nvSpPr>
          <p:cNvPr id="271375"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773"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 id="2147483772" r:id="rId14"/>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4"/>
          <p:cNvSpPr>
            <a:spLocks noGrp="1" noRot="1" noChangeArrowheads="1"/>
          </p:cNvSpPr>
          <p:nvPr>
            <p:ph type="title"/>
          </p:nvPr>
        </p:nvSpPr>
        <p:spPr/>
        <p:txBody>
          <a:bodyPr/>
          <a:lstStyle/>
          <a:p>
            <a:pPr eaLnBrk="1" hangingPunct="1">
              <a:defRPr/>
            </a:pPr>
            <a:r>
              <a:rPr lang="en-US" sz="5400" smtClean="0">
                <a:latin typeface="Comic Sans MS" pitchFamily="66" charset="0"/>
              </a:rPr>
              <a:t/>
            </a:r>
            <a:br>
              <a:rPr lang="en-US" sz="5400" smtClean="0">
                <a:latin typeface="Comic Sans MS" pitchFamily="66" charset="0"/>
              </a:rPr>
            </a:br>
            <a:endParaRPr lang="en-US" sz="5400" smtClean="0">
              <a:latin typeface="Comic Sans MS" pitchFamily="66" charset="0"/>
            </a:endParaRPr>
          </a:p>
        </p:txBody>
      </p:sp>
      <p:sp>
        <p:nvSpPr>
          <p:cNvPr id="5126" name="Rectangle 6"/>
          <p:cNvSpPr>
            <a:spLocks noChangeArrowheads="1"/>
          </p:cNvSpPr>
          <p:nvPr/>
        </p:nvSpPr>
        <p:spPr bwMode="auto">
          <a:xfrm>
            <a:off x="228600" y="1143000"/>
            <a:ext cx="8686800" cy="3322638"/>
          </a:xfrm>
          <a:prstGeom prst="rect">
            <a:avLst/>
          </a:prstGeom>
          <a:noFill/>
          <a:ln w="9525">
            <a:noFill/>
            <a:miter lim="800000"/>
            <a:headEnd/>
            <a:tailEnd/>
          </a:ln>
          <a:effectLst/>
        </p:spPr>
        <p:txBody>
          <a:bodyPr>
            <a:spAutoFit/>
          </a:bodyPr>
          <a:lstStyle/>
          <a:p>
            <a:pPr algn="ctr" eaLnBrk="1" hangingPunct="1">
              <a:defRPr/>
            </a:pPr>
            <a:endParaRPr lang="en-US" sz="5600">
              <a:solidFill>
                <a:schemeClr val="tx2"/>
              </a:solidFill>
              <a:effectLst>
                <a:outerShdw blurRad="38100" dist="38100" dir="2700000" algn="tl">
                  <a:srgbClr val="000000"/>
                </a:outerShdw>
              </a:effectLst>
              <a:latin typeface="Comic Sans MS" pitchFamily="66" charset="0"/>
            </a:endParaRPr>
          </a:p>
          <a:p>
            <a:pPr algn="ctr" eaLnBrk="1" hangingPunct="1">
              <a:defRPr/>
            </a:pPr>
            <a:r>
              <a:rPr lang="en-US" sz="5200">
                <a:solidFill>
                  <a:schemeClr val="tx2"/>
                </a:solidFill>
                <a:effectLst>
                  <a:outerShdw blurRad="38100" dist="38100" dir="2700000" algn="tl">
                    <a:srgbClr val="000000"/>
                  </a:outerShdw>
                </a:effectLst>
                <a:latin typeface="Comic Sans MS" pitchFamily="66" charset="0"/>
              </a:rPr>
              <a:t>School District of Arcadia</a:t>
            </a:r>
          </a:p>
          <a:p>
            <a:pPr algn="ctr" eaLnBrk="1" hangingPunct="1">
              <a:defRPr/>
            </a:pPr>
            <a:r>
              <a:rPr lang="en-US" sz="5200">
                <a:solidFill>
                  <a:schemeClr val="tx2"/>
                </a:solidFill>
                <a:effectLst>
                  <a:outerShdw blurRad="38100" dist="38100" dir="2700000" algn="tl">
                    <a:srgbClr val="000000"/>
                  </a:outerShdw>
                </a:effectLst>
                <a:latin typeface="Comic Sans MS" pitchFamily="66" charset="0"/>
              </a:rPr>
              <a:t>Comprehensive School </a:t>
            </a:r>
          </a:p>
          <a:p>
            <a:pPr algn="ctr" eaLnBrk="1" hangingPunct="1">
              <a:defRPr/>
            </a:pPr>
            <a:r>
              <a:rPr lang="en-US" sz="5200">
                <a:solidFill>
                  <a:schemeClr val="tx2"/>
                </a:solidFill>
                <a:effectLst>
                  <a:outerShdw blurRad="38100" dist="38100" dir="2700000" algn="tl">
                    <a:srgbClr val="000000"/>
                  </a:outerShdw>
                </a:effectLst>
                <a:latin typeface="Comic Sans MS" pitchFamily="66" charset="0"/>
              </a:rPr>
              <a:t>Counseling Program</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5" name="Rectangle 7"/>
          <p:cNvSpPr>
            <a:spLocks noGrp="1" noRot="1" noChangeArrowheads="1"/>
          </p:cNvSpPr>
          <p:nvPr>
            <p:ph type="title"/>
          </p:nvPr>
        </p:nvSpPr>
        <p:spPr>
          <a:xfrm>
            <a:off x="533400" y="685800"/>
            <a:ext cx="8229600" cy="1139825"/>
          </a:xfrm>
        </p:spPr>
        <p:txBody>
          <a:bodyPr/>
          <a:lstStyle/>
          <a:p>
            <a:pPr eaLnBrk="1" hangingPunct="1">
              <a:defRPr/>
            </a:pPr>
            <a:r>
              <a:rPr lang="en-US" sz="4800" smtClean="0">
                <a:latin typeface="Comic Sans MS" pitchFamily="66" charset="0"/>
              </a:rPr>
              <a:t>Comprehensive School Counseling Programs are based upon</a:t>
            </a:r>
          </a:p>
        </p:txBody>
      </p:sp>
      <p:sp>
        <p:nvSpPr>
          <p:cNvPr id="12296" name="Rectangle 8"/>
          <p:cNvSpPr>
            <a:spLocks noGrp="1" noChangeArrowheads="1"/>
          </p:cNvSpPr>
          <p:nvPr>
            <p:ph type="body" sz="half" idx="1"/>
          </p:nvPr>
        </p:nvSpPr>
        <p:spPr>
          <a:xfrm>
            <a:off x="533400" y="2590800"/>
            <a:ext cx="8153400" cy="3886200"/>
          </a:xfrm>
        </p:spPr>
        <p:txBody>
          <a:bodyPr/>
          <a:lstStyle/>
          <a:p>
            <a:pPr eaLnBrk="1" hangingPunct="1">
              <a:buClr>
                <a:schemeClr val="tx2"/>
              </a:buClr>
              <a:defRPr/>
            </a:pPr>
            <a:r>
              <a:rPr lang="en-US" dirty="0" smtClean="0">
                <a:latin typeface="Comic Sans MS" pitchFamily="66" charset="0"/>
              </a:rPr>
              <a:t>Wisconsin Comprehensive School Counseling Model</a:t>
            </a:r>
          </a:p>
          <a:p>
            <a:pPr eaLnBrk="1" hangingPunct="1">
              <a:buClr>
                <a:schemeClr val="tx2"/>
              </a:buClr>
              <a:defRPr/>
            </a:pPr>
            <a:r>
              <a:rPr lang="en-US" dirty="0" smtClean="0">
                <a:latin typeface="Comic Sans MS" pitchFamily="66" charset="0"/>
              </a:rPr>
              <a:t>Wisconsin State Standards for School Counseling </a:t>
            </a:r>
          </a:p>
          <a:p>
            <a:pPr eaLnBrk="1" hangingPunct="1">
              <a:buClr>
                <a:schemeClr val="tx2"/>
              </a:buClr>
              <a:defRPr/>
            </a:pPr>
            <a:r>
              <a:rPr lang="en-US" dirty="0" smtClean="0">
                <a:latin typeface="Comic Sans MS" pitchFamily="66" charset="0"/>
              </a:rPr>
              <a:t>American School Counselor Content Standards</a:t>
            </a:r>
          </a:p>
          <a:p>
            <a:pPr eaLnBrk="1" hangingPunct="1">
              <a:buClr>
                <a:schemeClr val="tx2"/>
              </a:buClr>
              <a:defRPr/>
            </a:pPr>
            <a:r>
              <a:rPr lang="en-US" dirty="0" smtClean="0">
                <a:latin typeface="Comic Sans MS" pitchFamily="66" charset="0"/>
              </a:rPr>
              <a:t>National Career Development Guidelines</a:t>
            </a:r>
          </a:p>
          <a:p>
            <a:pPr eaLnBrk="1" hangingPunct="1">
              <a:buFont typeface="Wingdings" pitchFamily="2" charset="2"/>
              <a:buNone/>
              <a:defRPr/>
            </a:pPr>
            <a:endParaRPr lang="en-US" sz="2800" dirty="0" smtClean="0">
              <a:latin typeface="Comic Sans MS" pitchFamily="66" charset="0"/>
            </a:endParaRPr>
          </a:p>
          <a:p>
            <a:pPr eaLnBrk="1" hangingPunct="1">
              <a:defRPr/>
            </a:pPr>
            <a:endParaRPr lang="en-US" sz="3600" dirty="0" smtClean="0">
              <a:latin typeface="Comic Sans MS" pitchFamily="66"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4" name="Rectangle 4"/>
          <p:cNvSpPr>
            <a:spLocks noGrp="1" noRot="1" noChangeArrowheads="1"/>
          </p:cNvSpPr>
          <p:nvPr>
            <p:ph type="title"/>
          </p:nvPr>
        </p:nvSpPr>
        <p:spPr/>
        <p:txBody>
          <a:bodyPr/>
          <a:lstStyle/>
          <a:p>
            <a:pPr algn="l" eaLnBrk="1" hangingPunct="1">
              <a:defRPr/>
            </a:pPr>
            <a:r>
              <a:rPr lang="en-US" smtClean="0">
                <a:solidFill>
                  <a:schemeClr val="tx1"/>
                </a:solidFill>
                <a:latin typeface="Comic Sans MS" pitchFamily="66" charset="0"/>
              </a:rPr>
              <a:t>  </a:t>
            </a:r>
            <a:r>
              <a:rPr lang="en-US" u="sng" smtClean="0">
                <a:latin typeface="Comic Sans MS" pitchFamily="66" charset="0"/>
              </a:rPr>
              <a:t>FROM:</a:t>
            </a:r>
            <a:r>
              <a:rPr lang="en-US" smtClean="0">
                <a:latin typeface="Comic Sans MS" pitchFamily="66" charset="0"/>
              </a:rPr>
              <a:t>			</a:t>
            </a:r>
            <a:r>
              <a:rPr lang="en-US" u="sng" smtClean="0">
                <a:latin typeface="Comic Sans MS" pitchFamily="66" charset="0"/>
              </a:rPr>
              <a:t>TO:</a:t>
            </a:r>
          </a:p>
        </p:txBody>
      </p:sp>
      <p:sp>
        <p:nvSpPr>
          <p:cNvPr id="35845" name="Rectangle 5"/>
          <p:cNvSpPr>
            <a:spLocks noGrp="1" noChangeArrowheads="1"/>
          </p:cNvSpPr>
          <p:nvPr>
            <p:ph type="body" sz="half" idx="1"/>
          </p:nvPr>
        </p:nvSpPr>
        <p:spPr>
          <a:xfrm>
            <a:off x="457200" y="1600200"/>
            <a:ext cx="4191000" cy="4525963"/>
          </a:xfrm>
        </p:spPr>
        <p:txBody>
          <a:bodyPr/>
          <a:lstStyle/>
          <a:p>
            <a:pPr eaLnBrk="1" hangingPunct="1">
              <a:buClr>
                <a:schemeClr val="tx2"/>
              </a:buClr>
              <a:defRPr/>
            </a:pPr>
            <a:r>
              <a:rPr lang="en-US" sz="2400" smtClean="0">
                <a:latin typeface="Comic Sans MS" pitchFamily="66" charset="0"/>
              </a:rPr>
              <a:t>Emphasize at risk students</a:t>
            </a:r>
          </a:p>
          <a:p>
            <a:pPr eaLnBrk="1" hangingPunct="1">
              <a:buClr>
                <a:schemeClr val="tx2"/>
              </a:buClr>
              <a:defRPr/>
            </a:pPr>
            <a:r>
              <a:rPr lang="en-US" sz="2400" smtClean="0">
                <a:latin typeface="Comic Sans MS" pitchFamily="66" charset="0"/>
              </a:rPr>
              <a:t>Crisis driven</a:t>
            </a:r>
          </a:p>
          <a:p>
            <a:pPr eaLnBrk="1" hangingPunct="1">
              <a:buClr>
                <a:schemeClr val="tx2"/>
              </a:buClr>
              <a:defRPr/>
            </a:pPr>
            <a:r>
              <a:rPr lang="en-US" sz="2400" smtClean="0">
                <a:latin typeface="Comic Sans MS" pitchFamily="66" charset="0"/>
              </a:rPr>
              <a:t>“On call” approach to use of time</a:t>
            </a:r>
          </a:p>
          <a:p>
            <a:pPr eaLnBrk="1" hangingPunct="1">
              <a:buClr>
                <a:schemeClr val="tx2"/>
              </a:buClr>
              <a:defRPr/>
            </a:pPr>
            <a:r>
              <a:rPr lang="en-US" sz="2400" smtClean="0">
                <a:latin typeface="Comic Sans MS" pitchFamily="66" charset="0"/>
              </a:rPr>
              <a:t>Problem focused</a:t>
            </a:r>
          </a:p>
          <a:p>
            <a:pPr eaLnBrk="1" hangingPunct="1">
              <a:buClr>
                <a:schemeClr val="tx2"/>
              </a:buClr>
              <a:defRPr/>
            </a:pPr>
            <a:r>
              <a:rPr lang="en-US" sz="2400" smtClean="0">
                <a:latin typeface="Comic Sans MS" pitchFamily="66" charset="0"/>
              </a:rPr>
              <a:t>Delivered only by counselors, seen as a position</a:t>
            </a:r>
          </a:p>
          <a:p>
            <a:pPr eaLnBrk="1" hangingPunct="1">
              <a:buClr>
                <a:schemeClr val="tx2"/>
              </a:buClr>
              <a:defRPr/>
            </a:pPr>
            <a:r>
              <a:rPr lang="en-US" sz="2400" smtClean="0">
                <a:latin typeface="Comic Sans MS" pitchFamily="66" charset="0"/>
              </a:rPr>
              <a:t>Owned by counseling staff only</a:t>
            </a:r>
          </a:p>
        </p:txBody>
      </p:sp>
      <p:sp>
        <p:nvSpPr>
          <p:cNvPr id="35846" name="Rectangle 6"/>
          <p:cNvSpPr>
            <a:spLocks noGrp="1" noChangeArrowheads="1"/>
          </p:cNvSpPr>
          <p:nvPr>
            <p:ph type="body" sz="half" idx="2"/>
          </p:nvPr>
        </p:nvSpPr>
        <p:spPr>
          <a:xfrm>
            <a:off x="4648200" y="1524000"/>
            <a:ext cx="4495800" cy="4525963"/>
          </a:xfrm>
        </p:spPr>
        <p:txBody>
          <a:bodyPr/>
          <a:lstStyle/>
          <a:p>
            <a:pPr eaLnBrk="1" hangingPunct="1">
              <a:buClr>
                <a:schemeClr val="tx2"/>
              </a:buClr>
              <a:defRPr/>
            </a:pPr>
            <a:r>
              <a:rPr lang="en-US" sz="2400" smtClean="0">
                <a:latin typeface="Comic Sans MS" pitchFamily="66" charset="0"/>
              </a:rPr>
              <a:t>Include all K-12      students</a:t>
            </a:r>
          </a:p>
          <a:p>
            <a:pPr eaLnBrk="1" hangingPunct="1">
              <a:buClr>
                <a:schemeClr val="tx2"/>
              </a:buClr>
              <a:defRPr/>
            </a:pPr>
            <a:r>
              <a:rPr lang="en-US" sz="2400" smtClean="0">
                <a:latin typeface="Comic Sans MS" pitchFamily="66" charset="0"/>
              </a:rPr>
              <a:t>Curriculum driven</a:t>
            </a:r>
          </a:p>
          <a:p>
            <a:pPr eaLnBrk="1" hangingPunct="1">
              <a:buClr>
                <a:schemeClr val="tx2"/>
              </a:buClr>
              <a:defRPr/>
            </a:pPr>
            <a:r>
              <a:rPr lang="en-US" sz="2400" smtClean="0">
                <a:latin typeface="Comic Sans MS" pitchFamily="66" charset="0"/>
              </a:rPr>
              <a:t>Calendared approach to use of time</a:t>
            </a:r>
          </a:p>
          <a:p>
            <a:pPr eaLnBrk="1" hangingPunct="1">
              <a:buClr>
                <a:schemeClr val="tx2"/>
              </a:buClr>
              <a:defRPr/>
            </a:pPr>
            <a:r>
              <a:rPr lang="en-US" sz="2400" smtClean="0">
                <a:latin typeface="Comic Sans MS" pitchFamily="66" charset="0"/>
              </a:rPr>
              <a:t>Comprehensive focus</a:t>
            </a:r>
          </a:p>
          <a:p>
            <a:pPr eaLnBrk="1" hangingPunct="1">
              <a:buClr>
                <a:schemeClr val="tx2"/>
              </a:buClr>
              <a:defRPr/>
            </a:pPr>
            <a:r>
              <a:rPr lang="en-US" sz="2400" smtClean="0">
                <a:latin typeface="Comic Sans MS" pitchFamily="66" charset="0"/>
              </a:rPr>
              <a:t>Collaborative effort between counselor, faculty, parents, and community</a:t>
            </a:r>
          </a:p>
          <a:p>
            <a:pPr eaLnBrk="1" hangingPunct="1">
              <a:buClr>
                <a:schemeClr val="tx2"/>
              </a:buClr>
              <a:defRPr/>
            </a:pPr>
            <a:r>
              <a:rPr lang="en-US" sz="2400" smtClean="0">
                <a:latin typeface="Comic Sans MS" pitchFamily="66" charset="0"/>
              </a:rPr>
              <a:t>Community owned and supported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845">
                                            <p:txEl>
                                              <p:pRg st="0" end="0"/>
                                            </p:txEl>
                                          </p:spTgt>
                                        </p:tgtEl>
                                        <p:attrNameLst>
                                          <p:attrName>style.visibility</p:attrName>
                                        </p:attrNameLst>
                                      </p:cBhvr>
                                      <p:to>
                                        <p:strVal val="visible"/>
                                      </p:to>
                                    </p:set>
                                    <p:anim calcmode="lin" valueType="num">
                                      <p:cBhvr additive="base">
                                        <p:cTn id="7" dur="500" fill="hold"/>
                                        <p:tgtEl>
                                          <p:spTgt spid="3584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584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5846">
                                            <p:txEl>
                                              <p:pRg st="0" end="0"/>
                                            </p:txEl>
                                          </p:spTgt>
                                        </p:tgtEl>
                                        <p:attrNameLst>
                                          <p:attrName>style.visibility</p:attrName>
                                        </p:attrNameLst>
                                      </p:cBhvr>
                                      <p:to>
                                        <p:strVal val="visible"/>
                                      </p:to>
                                    </p:set>
                                    <p:anim calcmode="lin" valueType="num">
                                      <p:cBhvr additive="base">
                                        <p:cTn id="13" dur="500" fill="hold"/>
                                        <p:tgtEl>
                                          <p:spTgt spid="35846">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584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5845">
                                            <p:txEl>
                                              <p:pRg st="1" end="1"/>
                                            </p:txEl>
                                          </p:spTgt>
                                        </p:tgtEl>
                                        <p:attrNameLst>
                                          <p:attrName>style.visibility</p:attrName>
                                        </p:attrNameLst>
                                      </p:cBhvr>
                                      <p:to>
                                        <p:strVal val="visible"/>
                                      </p:to>
                                    </p:set>
                                    <p:anim calcmode="lin" valueType="num">
                                      <p:cBhvr additive="base">
                                        <p:cTn id="19" dur="500" fill="hold"/>
                                        <p:tgtEl>
                                          <p:spTgt spid="35845">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584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5846">
                                            <p:txEl>
                                              <p:pRg st="1" end="1"/>
                                            </p:txEl>
                                          </p:spTgt>
                                        </p:tgtEl>
                                        <p:attrNameLst>
                                          <p:attrName>style.visibility</p:attrName>
                                        </p:attrNameLst>
                                      </p:cBhvr>
                                      <p:to>
                                        <p:strVal val="visible"/>
                                      </p:to>
                                    </p:set>
                                    <p:anim calcmode="lin" valueType="num">
                                      <p:cBhvr additive="base">
                                        <p:cTn id="25" dur="500" fill="hold"/>
                                        <p:tgtEl>
                                          <p:spTgt spid="35846">
                                            <p:txEl>
                                              <p:pRg st="1" end="1"/>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584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5845">
                                            <p:txEl>
                                              <p:pRg st="2" end="2"/>
                                            </p:txEl>
                                          </p:spTgt>
                                        </p:tgtEl>
                                        <p:attrNameLst>
                                          <p:attrName>style.visibility</p:attrName>
                                        </p:attrNameLst>
                                      </p:cBhvr>
                                      <p:to>
                                        <p:strVal val="visible"/>
                                      </p:to>
                                    </p:set>
                                    <p:anim calcmode="lin" valueType="num">
                                      <p:cBhvr additive="base">
                                        <p:cTn id="31" dur="500" fill="hold"/>
                                        <p:tgtEl>
                                          <p:spTgt spid="35845">
                                            <p:txEl>
                                              <p:pRg st="2" end="2"/>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584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35846">
                                            <p:txEl>
                                              <p:pRg st="2" end="2"/>
                                            </p:txEl>
                                          </p:spTgt>
                                        </p:tgtEl>
                                        <p:attrNameLst>
                                          <p:attrName>style.visibility</p:attrName>
                                        </p:attrNameLst>
                                      </p:cBhvr>
                                      <p:to>
                                        <p:strVal val="visible"/>
                                      </p:to>
                                    </p:set>
                                    <p:anim calcmode="lin" valueType="num">
                                      <p:cBhvr additive="base">
                                        <p:cTn id="37" dur="500" fill="hold"/>
                                        <p:tgtEl>
                                          <p:spTgt spid="35846">
                                            <p:txEl>
                                              <p:pRg st="2" end="2"/>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584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5845">
                                            <p:txEl>
                                              <p:pRg st="3" end="3"/>
                                            </p:txEl>
                                          </p:spTgt>
                                        </p:tgtEl>
                                        <p:attrNameLst>
                                          <p:attrName>style.visibility</p:attrName>
                                        </p:attrNameLst>
                                      </p:cBhvr>
                                      <p:to>
                                        <p:strVal val="visible"/>
                                      </p:to>
                                    </p:set>
                                    <p:anim calcmode="lin" valueType="num">
                                      <p:cBhvr additive="base">
                                        <p:cTn id="43" dur="500" fill="hold"/>
                                        <p:tgtEl>
                                          <p:spTgt spid="35845">
                                            <p:txEl>
                                              <p:pRg st="3" end="3"/>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584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35846">
                                            <p:txEl>
                                              <p:pRg st="3" end="3"/>
                                            </p:txEl>
                                          </p:spTgt>
                                        </p:tgtEl>
                                        <p:attrNameLst>
                                          <p:attrName>style.visibility</p:attrName>
                                        </p:attrNameLst>
                                      </p:cBhvr>
                                      <p:to>
                                        <p:strVal val="visible"/>
                                      </p:to>
                                    </p:set>
                                    <p:anim calcmode="lin" valueType="num">
                                      <p:cBhvr additive="base">
                                        <p:cTn id="49" dur="500" fill="hold"/>
                                        <p:tgtEl>
                                          <p:spTgt spid="35846">
                                            <p:txEl>
                                              <p:pRg st="3" end="3"/>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5846">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35845">
                                            <p:txEl>
                                              <p:pRg st="4" end="4"/>
                                            </p:txEl>
                                          </p:spTgt>
                                        </p:tgtEl>
                                        <p:attrNameLst>
                                          <p:attrName>style.visibility</p:attrName>
                                        </p:attrNameLst>
                                      </p:cBhvr>
                                      <p:to>
                                        <p:strVal val="visible"/>
                                      </p:to>
                                    </p:set>
                                    <p:anim calcmode="lin" valueType="num">
                                      <p:cBhvr additive="base">
                                        <p:cTn id="55" dur="500" fill="hold"/>
                                        <p:tgtEl>
                                          <p:spTgt spid="35845">
                                            <p:txEl>
                                              <p:pRg st="4" end="4"/>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3584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nodeType="clickEffect">
                                  <p:stCondLst>
                                    <p:cond delay="0"/>
                                  </p:stCondLst>
                                  <p:childTnLst>
                                    <p:set>
                                      <p:cBhvr>
                                        <p:cTn id="60" dur="1" fill="hold">
                                          <p:stCondLst>
                                            <p:cond delay="0"/>
                                          </p:stCondLst>
                                        </p:cTn>
                                        <p:tgtEl>
                                          <p:spTgt spid="35846">
                                            <p:txEl>
                                              <p:pRg st="4" end="4"/>
                                            </p:txEl>
                                          </p:spTgt>
                                        </p:tgtEl>
                                        <p:attrNameLst>
                                          <p:attrName>style.visibility</p:attrName>
                                        </p:attrNameLst>
                                      </p:cBhvr>
                                      <p:to>
                                        <p:strVal val="visible"/>
                                      </p:to>
                                    </p:set>
                                    <p:anim calcmode="lin" valueType="num">
                                      <p:cBhvr additive="base">
                                        <p:cTn id="61" dur="500" fill="hold"/>
                                        <p:tgtEl>
                                          <p:spTgt spid="35846">
                                            <p:txEl>
                                              <p:pRg st="4" end="4"/>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35846">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35845">
                                            <p:txEl>
                                              <p:pRg st="5" end="5"/>
                                            </p:txEl>
                                          </p:spTgt>
                                        </p:tgtEl>
                                        <p:attrNameLst>
                                          <p:attrName>style.visibility</p:attrName>
                                        </p:attrNameLst>
                                      </p:cBhvr>
                                      <p:to>
                                        <p:strVal val="visible"/>
                                      </p:to>
                                    </p:set>
                                    <p:anim calcmode="lin" valueType="num">
                                      <p:cBhvr additive="base">
                                        <p:cTn id="67" dur="500" fill="hold"/>
                                        <p:tgtEl>
                                          <p:spTgt spid="35845">
                                            <p:txEl>
                                              <p:pRg st="5" end="5"/>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3584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nodeType="clickEffect">
                                  <p:stCondLst>
                                    <p:cond delay="0"/>
                                  </p:stCondLst>
                                  <p:childTnLst>
                                    <p:set>
                                      <p:cBhvr>
                                        <p:cTn id="72" dur="1" fill="hold">
                                          <p:stCondLst>
                                            <p:cond delay="0"/>
                                          </p:stCondLst>
                                        </p:cTn>
                                        <p:tgtEl>
                                          <p:spTgt spid="35846">
                                            <p:txEl>
                                              <p:pRg st="5" end="5"/>
                                            </p:txEl>
                                          </p:spTgt>
                                        </p:tgtEl>
                                        <p:attrNameLst>
                                          <p:attrName>style.visibility</p:attrName>
                                        </p:attrNameLst>
                                      </p:cBhvr>
                                      <p:to>
                                        <p:strVal val="visible"/>
                                      </p:to>
                                    </p:set>
                                    <p:anim calcmode="lin" valueType="num">
                                      <p:cBhvr additive="base">
                                        <p:cTn id="73" dur="500" fill="hold"/>
                                        <p:tgtEl>
                                          <p:spTgt spid="35846">
                                            <p:txEl>
                                              <p:pRg st="5" end="5"/>
                                            </p:txEl>
                                          </p:spTgt>
                                        </p:tgtEl>
                                        <p:attrNameLst>
                                          <p:attrName>ppt_x</p:attrName>
                                        </p:attrNameLst>
                                      </p:cBhvr>
                                      <p:tavLst>
                                        <p:tav tm="0">
                                          <p:val>
                                            <p:strVal val="1+#ppt_w/2"/>
                                          </p:val>
                                        </p:tav>
                                        <p:tav tm="100000">
                                          <p:val>
                                            <p:strVal val="#ppt_x"/>
                                          </p:val>
                                        </p:tav>
                                      </p:tavLst>
                                    </p:anim>
                                    <p:anim calcmode="lin" valueType="num">
                                      <p:cBhvr additive="base">
                                        <p:cTn id="74" dur="500" fill="hold"/>
                                        <p:tgtEl>
                                          <p:spTgt spid="35846">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4"/>
          <p:cNvSpPr>
            <a:spLocks noGrp="1" noRot="1" noChangeArrowheads="1"/>
          </p:cNvSpPr>
          <p:nvPr>
            <p:ph type="title" idx="4294967295"/>
          </p:nvPr>
        </p:nvSpPr>
        <p:spPr>
          <a:xfrm>
            <a:off x="0" y="277813"/>
            <a:ext cx="8229600" cy="1139825"/>
          </a:xfrm>
        </p:spPr>
        <p:txBody>
          <a:bodyPr/>
          <a:lstStyle/>
          <a:p>
            <a:pPr eaLnBrk="1" hangingPunct="1">
              <a:defRPr/>
            </a:pPr>
            <a:r>
              <a:rPr lang="en-US" sz="4000" smtClean="0">
                <a:latin typeface="Comic Sans MS" pitchFamily="66" charset="0"/>
              </a:rPr>
              <a:t>The GOAL is to help </a:t>
            </a:r>
            <a:r>
              <a:rPr lang="en-US" sz="4000" u="sng" smtClean="0">
                <a:latin typeface="Comic Sans MS" pitchFamily="66" charset="0"/>
              </a:rPr>
              <a:t>all</a:t>
            </a:r>
            <a:r>
              <a:rPr lang="en-US" sz="4000" smtClean="0">
                <a:latin typeface="Comic Sans MS" pitchFamily="66" charset="0"/>
              </a:rPr>
              <a:t> K-12 students:</a:t>
            </a:r>
          </a:p>
        </p:txBody>
      </p:sp>
      <p:sp>
        <p:nvSpPr>
          <p:cNvPr id="8195" name="Text Box 14"/>
          <p:cNvSpPr txBox="1">
            <a:spLocks noChangeArrowheads="1"/>
          </p:cNvSpPr>
          <p:nvPr/>
        </p:nvSpPr>
        <p:spPr bwMode="auto">
          <a:xfrm>
            <a:off x="2041525" y="1555750"/>
            <a:ext cx="3140075" cy="366713"/>
          </a:xfrm>
          <a:prstGeom prst="rect">
            <a:avLst/>
          </a:prstGeom>
          <a:noFill/>
          <a:ln w="9525">
            <a:noFill/>
            <a:miter lim="800000"/>
            <a:headEnd/>
            <a:tailEnd/>
          </a:ln>
        </p:spPr>
        <p:txBody>
          <a:bodyPr>
            <a:spAutoFit/>
          </a:bodyPr>
          <a:lstStyle/>
          <a:p>
            <a:endParaRPr lang="en-US">
              <a:latin typeface="Verdana" pitchFamily="34" charset="0"/>
            </a:endParaRPr>
          </a:p>
        </p:txBody>
      </p:sp>
      <p:sp>
        <p:nvSpPr>
          <p:cNvPr id="15375" name="Text Box 15"/>
          <p:cNvSpPr txBox="1">
            <a:spLocks noChangeArrowheads="1"/>
          </p:cNvSpPr>
          <p:nvPr/>
        </p:nvSpPr>
        <p:spPr bwMode="auto">
          <a:xfrm>
            <a:off x="533400" y="1905000"/>
            <a:ext cx="2133600" cy="1554163"/>
          </a:xfrm>
          <a:prstGeom prst="rect">
            <a:avLst/>
          </a:prstGeom>
          <a:noFill/>
          <a:ln w="9525">
            <a:noFill/>
            <a:miter lim="800000"/>
            <a:headEnd/>
            <a:tailEnd/>
          </a:ln>
        </p:spPr>
        <p:txBody>
          <a:bodyPr>
            <a:spAutoFit/>
          </a:bodyPr>
          <a:lstStyle/>
          <a:p>
            <a:pPr algn="ctr"/>
            <a:r>
              <a:rPr lang="en-US" sz="3200">
                <a:latin typeface="Comic Sans MS" pitchFamily="66" charset="0"/>
              </a:rPr>
              <a:t>Learn </a:t>
            </a:r>
          </a:p>
          <a:p>
            <a:pPr algn="ctr"/>
            <a:r>
              <a:rPr lang="en-US" sz="3200">
                <a:latin typeface="Comic Sans MS" pitchFamily="66" charset="0"/>
              </a:rPr>
              <a:t>about </a:t>
            </a:r>
          </a:p>
          <a:p>
            <a:pPr algn="ctr"/>
            <a:r>
              <a:rPr lang="en-US" sz="3200">
                <a:latin typeface="Comic Sans MS" pitchFamily="66" charset="0"/>
              </a:rPr>
              <a:t>self</a:t>
            </a:r>
          </a:p>
        </p:txBody>
      </p:sp>
      <p:sp>
        <p:nvSpPr>
          <p:cNvPr id="15376" name="Text Box 16"/>
          <p:cNvSpPr txBox="1">
            <a:spLocks noChangeArrowheads="1"/>
          </p:cNvSpPr>
          <p:nvPr/>
        </p:nvSpPr>
        <p:spPr bwMode="auto">
          <a:xfrm>
            <a:off x="6248400" y="1905000"/>
            <a:ext cx="2744788" cy="2041525"/>
          </a:xfrm>
          <a:prstGeom prst="rect">
            <a:avLst/>
          </a:prstGeom>
          <a:noFill/>
          <a:ln w="9525">
            <a:noFill/>
            <a:miter lim="800000"/>
            <a:headEnd/>
            <a:tailEnd/>
          </a:ln>
        </p:spPr>
        <p:txBody>
          <a:bodyPr wrap="none">
            <a:spAutoFit/>
          </a:bodyPr>
          <a:lstStyle/>
          <a:p>
            <a:pPr algn="ctr"/>
            <a:r>
              <a:rPr lang="en-US" sz="3200">
                <a:latin typeface="Comic Sans MS" pitchFamily="66" charset="0"/>
              </a:rPr>
              <a:t>Learn </a:t>
            </a:r>
          </a:p>
          <a:p>
            <a:pPr algn="ctr"/>
            <a:r>
              <a:rPr lang="en-US" sz="3200">
                <a:latin typeface="Comic Sans MS" pitchFamily="66" charset="0"/>
              </a:rPr>
              <a:t>about the </a:t>
            </a:r>
          </a:p>
          <a:p>
            <a:pPr algn="ctr"/>
            <a:r>
              <a:rPr lang="en-US" sz="3200">
                <a:latin typeface="Comic Sans MS" pitchFamily="66" charset="0"/>
              </a:rPr>
              <a:t>world around </a:t>
            </a:r>
          </a:p>
          <a:p>
            <a:pPr algn="ctr"/>
            <a:r>
              <a:rPr lang="en-US" sz="3200">
                <a:latin typeface="Comic Sans MS" pitchFamily="66" charset="0"/>
              </a:rPr>
              <a:t>them</a:t>
            </a:r>
          </a:p>
        </p:txBody>
      </p:sp>
      <p:sp>
        <p:nvSpPr>
          <p:cNvPr id="15377" name="Text Box 17"/>
          <p:cNvSpPr txBox="1">
            <a:spLocks noChangeArrowheads="1"/>
          </p:cNvSpPr>
          <p:nvPr/>
        </p:nvSpPr>
        <p:spPr bwMode="auto">
          <a:xfrm>
            <a:off x="2057400" y="5105400"/>
            <a:ext cx="4672013" cy="1554163"/>
          </a:xfrm>
          <a:prstGeom prst="rect">
            <a:avLst/>
          </a:prstGeom>
          <a:noFill/>
          <a:ln w="9525">
            <a:noFill/>
            <a:miter lim="800000"/>
            <a:headEnd/>
            <a:tailEnd/>
          </a:ln>
        </p:spPr>
        <p:txBody>
          <a:bodyPr wrap="none">
            <a:spAutoFit/>
          </a:bodyPr>
          <a:lstStyle/>
          <a:p>
            <a:pPr algn="ctr"/>
            <a:r>
              <a:rPr lang="en-US" sz="3200">
                <a:latin typeface="Comic Sans MS" pitchFamily="66" charset="0"/>
              </a:rPr>
              <a:t>And make</a:t>
            </a:r>
          </a:p>
          <a:p>
            <a:pPr algn="ctr"/>
            <a:r>
              <a:rPr lang="en-US" sz="3200">
                <a:latin typeface="Comic Sans MS" pitchFamily="66" charset="0"/>
              </a:rPr>
              <a:t>meaningful connections </a:t>
            </a:r>
          </a:p>
          <a:p>
            <a:pPr algn="ctr"/>
            <a:r>
              <a:rPr lang="en-US" sz="3200">
                <a:latin typeface="Comic Sans MS" pitchFamily="66" charset="0"/>
              </a:rPr>
              <a:t>between the two</a:t>
            </a:r>
          </a:p>
        </p:txBody>
      </p:sp>
      <p:sp>
        <p:nvSpPr>
          <p:cNvPr id="15505" name="AutoShape 145"/>
          <p:cNvSpPr>
            <a:spLocks noChangeArrowheads="1"/>
          </p:cNvSpPr>
          <p:nvPr/>
        </p:nvSpPr>
        <p:spPr bwMode="auto">
          <a:xfrm>
            <a:off x="2819400" y="2286000"/>
            <a:ext cx="2971800" cy="1219200"/>
          </a:xfrm>
          <a:prstGeom prst="leftRightArrow">
            <a:avLst>
              <a:gd name="adj1" fmla="val 50000"/>
              <a:gd name="adj2" fmla="val 48750"/>
            </a:avLst>
          </a:prstGeom>
          <a:solidFill>
            <a:schemeClr val="bg2"/>
          </a:solidFill>
          <a:ln w="9525">
            <a:solidFill>
              <a:schemeClr val="tx1"/>
            </a:solidFill>
            <a:miter lim="800000"/>
            <a:headEnd/>
            <a:tailEnd/>
          </a:ln>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37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37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37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grpId="0" nodeType="clickEffect">
                                  <p:stCondLst>
                                    <p:cond delay="0"/>
                                  </p:stCondLst>
                                  <p:childTnLst>
                                    <p:set>
                                      <p:cBhvr>
                                        <p:cTn id="16" dur="1" fill="hold">
                                          <p:stCondLst>
                                            <p:cond delay="0"/>
                                          </p:stCondLst>
                                        </p:cTn>
                                        <p:tgtEl>
                                          <p:spTgt spid="15505"/>
                                        </p:tgtEl>
                                        <p:attrNameLst>
                                          <p:attrName>style.visibility</p:attrName>
                                        </p:attrNameLst>
                                      </p:cBhvr>
                                      <p:to>
                                        <p:strVal val="visible"/>
                                      </p:to>
                                    </p:set>
                                    <p:anim calcmode="lin" valueType="num">
                                      <p:cBhvr>
                                        <p:cTn id="17" dur="500" fill="hold"/>
                                        <p:tgtEl>
                                          <p:spTgt spid="15505"/>
                                        </p:tgtEl>
                                        <p:attrNameLst>
                                          <p:attrName>ppt_w</p:attrName>
                                        </p:attrNameLst>
                                      </p:cBhvr>
                                      <p:tavLst>
                                        <p:tav tm="0">
                                          <p:val>
                                            <p:fltVal val="0"/>
                                          </p:val>
                                        </p:tav>
                                        <p:tav tm="100000">
                                          <p:val>
                                            <p:strVal val="#ppt_w"/>
                                          </p:val>
                                        </p:tav>
                                      </p:tavLst>
                                    </p:anim>
                                    <p:anim calcmode="lin" valueType="num">
                                      <p:cBhvr>
                                        <p:cTn id="18" dur="500" fill="hold"/>
                                        <p:tgtEl>
                                          <p:spTgt spid="15505"/>
                                        </p:tgtEl>
                                        <p:attrNameLst>
                                          <p:attrName>ppt_h</p:attrName>
                                        </p:attrNameLst>
                                      </p:cBhvr>
                                      <p:tavLst>
                                        <p:tav tm="0">
                                          <p:val>
                                            <p:fltVal val="0"/>
                                          </p:val>
                                        </p:tav>
                                        <p:tav tm="100000">
                                          <p:val>
                                            <p:strVal val="#ppt_h"/>
                                          </p:val>
                                        </p:tav>
                                      </p:tavLst>
                                    </p:anim>
                                    <p:anim calcmode="lin" valueType="num">
                                      <p:cBhvr>
                                        <p:cTn id="19" dur="500" fill="hold"/>
                                        <p:tgtEl>
                                          <p:spTgt spid="15505"/>
                                        </p:tgtEl>
                                        <p:attrNameLst>
                                          <p:attrName>style.rotation</p:attrName>
                                        </p:attrNameLst>
                                      </p:cBhvr>
                                      <p:tavLst>
                                        <p:tav tm="0">
                                          <p:val>
                                            <p:fltVal val="360"/>
                                          </p:val>
                                        </p:tav>
                                        <p:tav tm="100000">
                                          <p:val>
                                            <p:fltVal val="0"/>
                                          </p:val>
                                        </p:tav>
                                      </p:tavLst>
                                    </p:anim>
                                    <p:animEffect transition="in" filter="fade">
                                      <p:cBhvr>
                                        <p:cTn id="20" dur="500"/>
                                        <p:tgtEl>
                                          <p:spTgt spid="155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5" grpId="0"/>
      <p:bldP spid="15376" grpId="0"/>
      <p:bldP spid="15377" grpId="0"/>
      <p:bldP spid="15505"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6" name="Rectangle 4"/>
          <p:cNvSpPr>
            <a:spLocks noGrp="1" noRot="1" noChangeArrowheads="1"/>
          </p:cNvSpPr>
          <p:nvPr>
            <p:ph type="title" sz="quarter"/>
          </p:nvPr>
        </p:nvSpPr>
        <p:spPr>
          <a:xfrm>
            <a:off x="762000" y="381000"/>
            <a:ext cx="7772400" cy="1143000"/>
          </a:xfrm>
        </p:spPr>
        <p:txBody>
          <a:bodyPr/>
          <a:lstStyle/>
          <a:p>
            <a:pPr eaLnBrk="1" hangingPunct="1">
              <a:defRPr/>
            </a:pPr>
            <a:r>
              <a:rPr lang="en-US" dirty="0" smtClean="0">
                <a:latin typeface="Comic Sans MS" pitchFamily="66" charset="0"/>
              </a:rPr>
              <a:t>4 Components</a:t>
            </a:r>
          </a:p>
        </p:txBody>
      </p:sp>
      <p:sp>
        <p:nvSpPr>
          <p:cNvPr id="38925" name="Text Box 13"/>
          <p:cNvSpPr txBox="1">
            <a:spLocks noChangeArrowheads="1"/>
          </p:cNvSpPr>
          <p:nvPr/>
        </p:nvSpPr>
        <p:spPr bwMode="auto">
          <a:xfrm>
            <a:off x="228600" y="1371600"/>
            <a:ext cx="4017963" cy="2989263"/>
          </a:xfrm>
          <a:prstGeom prst="rect">
            <a:avLst/>
          </a:prstGeom>
          <a:noFill/>
          <a:ln w="9525">
            <a:noFill/>
            <a:miter lim="800000"/>
            <a:headEnd/>
            <a:tailEnd/>
          </a:ln>
          <a:effectLst/>
        </p:spPr>
        <p:txBody>
          <a:bodyPr>
            <a:spAutoFit/>
          </a:bodyPr>
          <a:lstStyle/>
          <a:p>
            <a:pPr>
              <a:defRPr/>
            </a:pPr>
            <a:r>
              <a:rPr lang="en-US" sz="3200" dirty="0">
                <a:latin typeface="Comic Sans MS" pitchFamily="66" charset="0"/>
              </a:rPr>
              <a:t>Guidance Curriculum</a:t>
            </a:r>
          </a:p>
          <a:p>
            <a:pPr>
              <a:defRPr/>
            </a:pPr>
            <a:r>
              <a:rPr lang="en-US" dirty="0">
                <a:effectLst>
                  <a:outerShdw blurRad="38100" dist="38100" dir="2700000" algn="tl">
                    <a:srgbClr val="000000"/>
                  </a:outerShdw>
                </a:effectLst>
              </a:rPr>
              <a:t>Purpose – Student awareness, development, and appreciation of skills needed in every day life.</a:t>
            </a:r>
          </a:p>
          <a:p>
            <a:pPr>
              <a:defRPr/>
            </a:pPr>
            <a:endParaRPr lang="en-US" dirty="0">
              <a:effectLst>
                <a:outerShdw blurRad="38100" dist="38100" dir="2700000" algn="tl">
                  <a:srgbClr val="000000"/>
                </a:outerShdw>
              </a:effectLst>
            </a:endParaRPr>
          </a:p>
          <a:p>
            <a:pPr lvl="1">
              <a:defRPr/>
            </a:pPr>
            <a:r>
              <a:rPr lang="en-US" dirty="0">
                <a:effectLst>
                  <a:outerShdw blurRad="38100" dist="38100" dir="2700000" algn="tl">
                    <a:srgbClr val="000000"/>
                  </a:outerShdw>
                </a:effectLst>
              </a:rPr>
              <a:t>Ex. Classroom Activities, Curriculum Development, Group Activities, Parent Workshops</a:t>
            </a:r>
          </a:p>
          <a:p>
            <a:pPr>
              <a:defRPr/>
            </a:pPr>
            <a:endParaRPr lang="en-US" sz="3200" dirty="0">
              <a:latin typeface="Comic Sans MS" pitchFamily="66" charset="0"/>
            </a:endParaRPr>
          </a:p>
        </p:txBody>
      </p:sp>
      <p:sp>
        <p:nvSpPr>
          <p:cNvPr id="38926" name="Text Box 14"/>
          <p:cNvSpPr txBox="1">
            <a:spLocks noChangeArrowheads="1"/>
          </p:cNvSpPr>
          <p:nvPr/>
        </p:nvSpPr>
        <p:spPr bwMode="auto">
          <a:xfrm>
            <a:off x="4953000" y="1371600"/>
            <a:ext cx="3673475" cy="2989263"/>
          </a:xfrm>
          <a:prstGeom prst="rect">
            <a:avLst/>
          </a:prstGeom>
          <a:noFill/>
          <a:ln w="9525">
            <a:noFill/>
            <a:miter lim="800000"/>
            <a:headEnd/>
            <a:tailEnd/>
          </a:ln>
          <a:effectLst/>
        </p:spPr>
        <p:txBody>
          <a:bodyPr>
            <a:spAutoFit/>
          </a:bodyPr>
          <a:lstStyle/>
          <a:p>
            <a:pPr>
              <a:defRPr/>
            </a:pPr>
            <a:r>
              <a:rPr lang="en-US" sz="3200" dirty="0">
                <a:latin typeface="Comic Sans MS" pitchFamily="66" charset="0"/>
              </a:rPr>
              <a:t>Individual Planning</a:t>
            </a:r>
          </a:p>
          <a:p>
            <a:pPr>
              <a:defRPr/>
            </a:pPr>
            <a:r>
              <a:rPr lang="en-US" dirty="0">
                <a:effectLst>
                  <a:outerShdw blurRad="38100" dist="38100" dir="2700000" algn="tl">
                    <a:srgbClr val="000000"/>
                  </a:outerShdw>
                </a:effectLst>
              </a:rPr>
              <a:t>Purpose – Student educational/career planning, decision making, and goal setting.</a:t>
            </a:r>
          </a:p>
          <a:p>
            <a:pPr>
              <a:defRPr/>
            </a:pPr>
            <a:endParaRPr lang="en-US" dirty="0">
              <a:effectLst>
                <a:outerShdw blurRad="38100" dist="38100" dir="2700000" algn="tl">
                  <a:srgbClr val="000000"/>
                </a:outerShdw>
              </a:effectLst>
            </a:endParaRPr>
          </a:p>
          <a:p>
            <a:pPr lvl="1">
              <a:defRPr/>
            </a:pPr>
            <a:r>
              <a:rPr lang="en-US" dirty="0">
                <a:effectLst>
                  <a:outerShdw blurRad="38100" dist="38100" dir="2700000" algn="tl">
                    <a:srgbClr val="000000"/>
                  </a:outerShdw>
                </a:effectLst>
              </a:rPr>
              <a:t>Ex. Conferencing, Assessment, Advisement, Transition Planning, Accommodations</a:t>
            </a:r>
          </a:p>
          <a:p>
            <a:pPr>
              <a:defRPr/>
            </a:pPr>
            <a:endParaRPr lang="en-US" sz="3200" dirty="0">
              <a:latin typeface="Comic Sans MS" pitchFamily="66" charset="0"/>
            </a:endParaRPr>
          </a:p>
        </p:txBody>
      </p:sp>
      <p:sp>
        <p:nvSpPr>
          <p:cNvPr id="38927" name="Text Box 15"/>
          <p:cNvSpPr txBox="1">
            <a:spLocks noChangeArrowheads="1"/>
          </p:cNvSpPr>
          <p:nvPr/>
        </p:nvSpPr>
        <p:spPr bwMode="auto">
          <a:xfrm>
            <a:off x="152400" y="4114800"/>
            <a:ext cx="4003675" cy="1952625"/>
          </a:xfrm>
          <a:prstGeom prst="rect">
            <a:avLst/>
          </a:prstGeom>
          <a:noFill/>
          <a:ln w="9525">
            <a:noFill/>
            <a:miter lim="800000"/>
            <a:headEnd/>
            <a:tailEnd/>
          </a:ln>
          <a:effectLst/>
        </p:spPr>
        <p:txBody>
          <a:bodyPr>
            <a:spAutoFit/>
          </a:bodyPr>
          <a:lstStyle/>
          <a:p>
            <a:pPr>
              <a:defRPr/>
            </a:pPr>
            <a:r>
              <a:rPr lang="en-US" sz="3200">
                <a:latin typeface="Comic Sans MS" pitchFamily="66" charset="0"/>
              </a:rPr>
              <a:t>Responsive Services</a:t>
            </a:r>
          </a:p>
          <a:p>
            <a:pPr>
              <a:defRPr/>
            </a:pPr>
            <a:r>
              <a:rPr lang="en-US">
                <a:effectLst>
                  <a:outerShdw blurRad="38100" dist="38100" dir="2700000" algn="tl">
                    <a:srgbClr val="000000"/>
                  </a:outerShdw>
                </a:effectLst>
              </a:rPr>
              <a:t>Purpose – Prevention and intervention.</a:t>
            </a:r>
          </a:p>
          <a:p>
            <a:pPr lvl="1">
              <a:defRPr/>
            </a:pPr>
            <a:endParaRPr lang="en-US">
              <a:effectLst>
                <a:outerShdw blurRad="38100" dist="38100" dir="2700000" algn="tl">
                  <a:srgbClr val="000000"/>
                </a:outerShdw>
              </a:effectLst>
            </a:endParaRPr>
          </a:p>
          <a:p>
            <a:pPr lvl="1">
              <a:defRPr/>
            </a:pPr>
            <a:r>
              <a:rPr lang="en-US">
                <a:effectLst>
                  <a:outerShdw blurRad="38100" dist="38100" dir="2700000" algn="tl">
                    <a:srgbClr val="000000"/>
                  </a:outerShdw>
                </a:effectLst>
              </a:rPr>
              <a:t>Ex. Personal/Group Counseling Sessions, Crisis Response, Coordination and referral with community agencies</a:t>
            </a:r>
          </a:p>
        </p:txBody>
      </p:sp>
      <p:sp>
        <p:nvSpPr>
          <p:cNvPr id="38928" name="Text Box 16"/>
          <p:cNvSpPr txBox="1">
            <a:spLocks noChangeArrowheads="1"/>
          </p:cNvSpPr>
          <p:nvPr/>
        </p:nvSpPr>
        <p:spPr bwMode="auto">
          <a:xfrm>
            <a:off x="4876800" y="4114800"/>
            <a:ext cx="4267200" cy="2714625"/>
          </a:xfrm>
          <a:prstGeom prst="rect">
            <a:avLst/>
          </a:prstGeom>
          <a:noFill/>
          <a:ln w="9525">
            <a:noFill/>
            <a:miter lim="800000"/>
            <a:headEnd/>
            <a:tailEnd/>
          </a:ln>
          <a:effectLst/>
        </p:spPr>
        <p:txBody>
          <a:bodyPr>
            <a:spAutoFit/>
          </a:bodyPr>
          <a:lstStyle/>
          <a:p>
            <a:pPr>
              <a:defRPr/>
            </a:pPr>
            <a:r>
              <a:rPr lang="en-US" sz="3200" dirty="0">
                <a:latin typeface="Comic Sans MS" pitchFamily="66" charset="0"/>
              </a:rPr>
              <a:t>System Support</a:t>
            </a:r>
          </a:p>
          <a:p>
            <a:pPr>
              <a:defRPr/>
            </a:pPr>
            <a:r>
              <a:rPr lang="en-US" dirty="0">
                <a:effectLst>
                  <a:outerShdw blurRad="38100" dist="38100" dir="2700000" algn="tl">
                    <a:srgbClr val="000000"/>
                  </a:outerShdw>
                </a:effectLst>
              </a:rPr>
              <a:t>Purpose – Program delivery and support</a:t>
            </a:r>
          </a:p>
          <a:p>
            <a:pPr>
              <a:defRPr/>
            </a:pPr>
            <a:endParaRPr lang="en-US" dirty="0">
              <a:effectLst>
                <a:outerShdw blurRad="38100" dist="38100" dir="2700000" algn="tl">
                  <a:srgbClr val="000000"/>
                </a:outerShdw>
              </a:effectLst>
            </a:endParaRPr>
          </a:p>
          <a:p>
            <a:pPr lvl="1">
              <a:defRPr/>
            </a:pPr>
            <a:r>
              <a:rPr lang="en-US" dirty="0">
                <a:effectLst>
                  <a:outerShdw blurRad="38100" dist="38100" dir="2700000" algn="tl">
                    <a:srgbClr val="000000"/>
                  </a:outerShdw>
                </a:effectLst>
              </a:rPr>
              <a:t>Ex. Developing Community and Parent Involvement, Professional/Staff Development, Student and Program Information Management</a:t>
            </a:r>
          </a:p>
          <a:p>
            <a:pPr>
              <a:defRPr/>
            </a:pPr>
            <a:endParaRPr lang="en-US" sz="3200" dirty="0">
              <a:latin typeface="Comic Sans MS" pitchFamily="66" charset="0"/>
            </a:endParaRPr>
          </a:p>
        </p:txBody>
      </p:sp>
      <p:sp>
        <p:nvSpPr>
          <p:cNvPr id="38938" name="Text Box 26"/>
          <p:cNvSpPr txBox="1">
            <a:spLocks noChangeArrowheads="1"/>
          </p:cNvSpPr>
          <p:nvPr/>
        </p:nvSpPr>
        <p:spPr bwMode="auto">
          <a:xfrm>
            <a:off x="152400" y="4648200"/>
            <a:ext cx="3581400" cy="779463"/>
          </a:xfrm>
          <a:prstGeom prst="rect">
            <a:avLst/>
          </a:prstGeom>
          <a:noFill/>
          <a:ln w="9525">
            <a:noFill/>
            <a:miter lim="800000"/>
            <a:headEnd/>
            <a:tailEnd/>
          </a:ln>
          <a:effectLst/>
        </p:spPr>
        <p:txBody>
          <a:bodyPr>
            <a:spAutoFit/>
          </a:bodyPr>
          <a:lstStyle/>
          <a:p>
            <a:pPr>
              <a:defRPr/>
            </a:pPr>
            <a:endParaRPr lang="en-US">
              <a:effectLst>
                <a:outerShdw blurRad="38100" dist="38100" dir="2700000" algn="tl">
                  <a:srgbClr val="000000"/>
                </a:outerShdw>
              </a:effectLst>
            </a:endParaRPr>
          </a:p>
          <a:p>
            <a:pPr>
              <a:spcBef>
                <a:spcPct val="50000"/>
              </a:spcBef>
              <a:defRPr/>
            </a:pPr>
            <a:endParaRPr lang="en-US"/>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8925"/>
                                        </p:tgtEl>
                                        <p:attrNameLst>
                                          <p:attrName>style.visibility</p:attrName>
                                        </p:attrNameLst>
                                      </p:cBhvr>
                                      <p:to>
                                        <p:strVal val="visible"/>
                                      </p:to>
                                    </p:set>
                                    <p:anim calcmode="lin" valueType="num">
                                      <p:cBhvr additive="base">
                                        <p:cTn id="7" dur="500" fill="hold"/>
                                        <p:tgtEl>
                                          <p:spTgt spid="38925"/>
                                        </p:tgtEl>
                                        <p:attrNameLst>
                                          <p:attrName>ppt_x</p:attrName>
                                        </p:attrNameLst>
                                      </p:cBhvr>
                                      <p:tavLst>
                                        <p:tav tm="0">
                                          <p:val>
                                            <p:strVal val="0-#ppt_w/2"/>
                                          </p:val>
                                        </p:tav>
                                        <p:tav tm="100000">
                                          <p:val>
                                            <p:strVal val="#ppt_x"/>
                                          </p:val>
                                        </p:tav>
                                      </p:tavLst>
                                    </p:anim>
                                    <p:anim calcmode="lin" valueType="num">
                                      <p:cBhvr additive="base">
                                        <p:cTn id="8" dur="500" fill="hold"/>
                                        <p:tgtEl>
                                          <p:spTgt spid="38925"/>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38925"/>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8926"/>
                                        </p:tgtEl>
                                        <p:attrNameLst>
                                          <p:attrName>style.visibility</p:attrName>
                                        </p:attrNameLst>
                                      </p:cBhvr>
                                      <p:to>
                                        <p:strVal val="visible"/>
                                      </p:to>
                                    </p:set>
                                    <p:anim calcmode="lin" valueType="num">
                                      <p:cBhvr additive="base">
                                        <p:cTn id="13" dur="500" fill="hold"/>
                                        <p:tgtEl>
                                          <p:spTgt spid="38926"/>
                                        </p:tgtEl>
                                        <p:attrNameLst>
                                          <p:attrName>ppt_x</p:attrName>
                                        </p:attrNameLst>
                                      </p:cBhvr>
                                      <p:tavLst>
                                        <p:tav tm="0">
                                          <p:val>
                                            <p:strVal val="0-#ppt_w/2"/>
                                          </p:val>
                                        </p:tav>
                                        <p:tav tm="100000">
                                          <p:val>
                                            <p:strVal val="#ppt_x"/>
                                          </p:val>
                                        </p:tav>
                                      </p:tavLst>
                                    </p:anim>
                                    <p:anim calcmode="lin" valueType="num">
                                      <p:cBhvr additive="base">
                                        <p:cTn id="14" dur="500" fill="hold"/>
                                        <p:tgtEl>
                                          <p:spTgt spid="38926"/>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38926"/>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8927"/>
                                        </p:tgtEl>
                                        <p:attrNameLst>
                                          <p:attrName>style.visibility</p:attrName>
                                        </p:attrNameLst>
                                      </p:cBhvr>
                                      <p:to>
                                        <p:strVal val="visible"/>
                                      </p:to>
                                    </p:set>
                                    <p:anim calcmode="lin" valueType="num">
                                      <p:cBhvr additive="base">
                                        <p:cTn id="19" dur="500" fill="hold"/>
                                        <p:tgtEl>
                                          <p:spTgt spid="38927"/>
                                        </p:tgtEl>
                                        <p:attrNameLst>
                                          <p:attrName>ppt_x</p:attrName>
                                        </p:attrNameLst>
                                      </p:cBhvr>
                                      <p:tavLst>
                                        <p:tav tm="0">
                                          <p:val>
                                            <p:strVal val="0-#ppt_w/2"/>
                                          </p:val>
                                        </p:tav>
                                        <p:tav tm="100000">
                                          <p:val>
                                            <p:strVal val="#ppt_x"/>
                                          </p:val>
                                        </p:tav>
                                      </p:tavLst>
                                    </p:anim>
                                    <p:anim calcmode="lin" valueType="num">
                                      <p:cBhvr additive="base">
                                        <p:cTn id="20" dur="500" fill="hold"/>
                                        <p:tgtEl>
                                          <p:spTgt spid="38927"/>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38927"/>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8928"/>
                                        </p:tgtEl>
                                        <p:attrNameLst>
                                          <p:attrName>style.visibility</p:attrName>
                                        </p:attrNameLst>
                                      </p:cBhvr>
                                      <p:to>
                                        <p:strVal val="visible"/>
                                      </p:to>
                                    </p:set>
                                    <p:anim calcmode="lin" valueType="num">
                                      <p:cBhvr additive="base">
                                        <p:cTn id="25" dur="500" fill="hold"/>
                                        <p:tgtEl>
                                          <p:spTgt spid="38928"/>
                                        </p:tgtEl>
                                        <p:attrNameLst>
                                          <p:attrName>ppt_x</p:attrName>
                                        </p:attrNameLst>
                                      </p:cBhvr>
                                      <p:tavLst>
                                        <p:tav tm="0">
                                          <p:val>
                                            <p:strVal val="0-#ppt_w/2"/>
                                          </p:val>
                                        </p:tav>
                                        <p:tav tm="100000">
                                          <p:val>
                                            <p:strVal val="#ppt_x"/>
                                          </p:val>
                                        </p:tav>
                                      </p:tavLst>
                                    </p:anim>
                                    <p:anim calcmode="lin" valueType="num">
                                      <p:cBhvr additive="base">
                                        <p:cTn id="26" dur="500" fill="hold"/>
                                        <p:tgtEl>
                                          <p:spTgt spid="38928"/>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38928"/>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5" grpId="0"/>
      <p:bldP spid="38926" grpId="0"/>
      <p:bldP spid="38927" grpId="0"/>
      <p:bldP spid="389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71" name="Rectangle 7"/>
          <p:cNvSpPr>
            <a:spLocks noGrp="1" noRot="1" noChangeArrowheads="1"/>
          </p:cNvSpPr>
          <p:nvPr>
            <p:ph type="title"/>
          </p:nvPr>
        </p:nvSpPr>
        <p:spPr>
          <a:xfrm>
            <a:off x="457200" y="762000"/>
            <a:ext cx="8229600" cy="1143000"/>
          </a:xfrm>
        </p:spPr>
        <p:txBody>
          <a:bodyPr/>
          <a:lstStyle/>
          <a:p>
            <a:pPr eaLnBrk="1" hangingPunct="1">
              <a:defRPr/>
            </a:pPr>
            <a:r>
              <a:rPr lang="en-US" smtClean="0">
                <a:latin typeface="Comic Sans MS" pitchFamily="66" charset="0"/>
              </a:rPr>
              <a:t>Student and Parent Educational/Career Planning Conferences…</a:t>
            </a:r>
          </a:p>
        </p:txBody>
      </p:sp>
      <p:sp>
        <p:nvSpPr>
          <p:cNvPr id="113672" name="Rectangle 8"/>
          <p:cNvSpPr>
            <a:spLocks noGrp="1" noChangeArrowheads="1"/>
          </p:cNvSpPr>
          <p:nvPr>
            <p:ph type="body" sz="half" idx="1"/>
          </p:nvPr>
        </p:nvSpPr>
        <p:spPr>
          <a:xfrm>
            <a:off x="457200" y="4495800"/>
            <a:ext cx="3962400" cy="1676400"/>
          </a:xfrm>
        </p:spPr>
        <p:txBody>
          <a:bodyPr/>
          <a:lstStyle/>
          <a:p>
            <a:pPr marL="561975" indent="-503238" algn="r" eaLnBrk="1" hangingPunct="1">
              <a:buFont typeface="Wingdings" pitchFamily="2" charset="2"/>
              <a:buNone/>
              <a:tabLst>
                <a:tab pos="465138" algn="l"/>
              </a:tabLst>
              <a:defRPr/>
            </a:pPr>
            <a:r>
              <a:rPr lang="en-US" smtClean="0">
                <a:latin typeface="Comic Sans MS" pitchFamily="66" charset="0"/>
              </a:rPr>
              <a:t>“putting the pieces together.”</a:t>
            </a:r>
          </a:p>
        </p:txBody>
      </p:sp>
      <p:grpSp>
        <p:nvGrpSpPr>
          <p:cNvPr id="10244" name="Group 22"/>
          <p:cNvGrpSpPr>
            <a:grpSpLocks/>
          </p:cNvGrpSpPr>
          <p:nvPr/>
        </p:nvGrpSpPr>
        <p:grpSpPr bwMode="auto">
          <a:xfrm>
            <a:off x="4191000" y="2133600"/>
            <a:ext cx="4495800" cy="4514850"/>
            <a:chOff x="1488" y="720"/>
            <a:chExt cx="2832" cy="2844"/>
          </a:xfrm>
        </p:grpSpPr>
        <p:grpSp>
          <p:nvGrpSpPr>
            <p:cNvPr id="10245" name="Group 13"/>
            <p:cNvGrpSpPr>
              <a:grpSpLocks/>
            </p:cNvGrpSpPr>
            <p:nvPr/>
          </p:nvGrpSpPr>
          <p:grpSpPr bwMode="auto">
            <a:xfrm>
              <a:off x="1488" y="720"/>
              <a:ext cx="2832" cy="2844"/>
              <a:chOff x="1824" y="633"/>
              <a:chExt cx="2834" cy="2849"/>
            </a:xfrm>
          </p:grpSpPr>
          <p:sp>
            <p:nvSpPr>
              <p:cNvPr id="10250" name="Puzzle3"/>
              <p:cNvSpPr>
                <a:spLocks noEditPoints="1" noChangeArrowheads="1"/>
              </p:cNvSpPr>
              <p:nvPr/>
            </p:nvSpPr>
            <p:spPr bwMode="auto">
              <a:xfrm>
                <a:off x="3204" y="633"/>
                <a:ext cx="1114" cy="15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2269 w 21600"/>
                  <a:gd name="T25" fmla="*/ 7718 h 21600"/>
                  <a:gd name="T26" fmla="*/ 19157 w 21600"/>
                  <a:gd name="T27" fmla="*/ 2023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FFBE7D"/>
              </a:solidFill>
              <a:ln w="28575">
                <a:solidFill>
                  <a:srgbClr val="000000"/>
                </a:solidFill>
                <a:miter lim="800000"/>
                <a:headEnd/>
                <a:tailEnd/>
              </a:ln>
            </p:spPr>
            <p:txBody>
              <a:bodyPr/>
              <a:lstStyle/>
              <a:p>
                <a:endParaRPr lang="en-US"/>
              </a:p>
            </p:txBody>
          </p:sp>
          <p:sp>
            <p:nvSpPr>
              <p:cNvPr id="10251" name="Puzzle2"/>
              <p:cNvSpPr>
                <a:spLocks noEditPoints="1" noChangeArrowheads="1"/>
              </p:cNvSpPr>
              <p:nvPr/>
            </p:nvSpPr>
            <p:spPr bwMode="auto">
              <a:xfrm>
                <a:off x="2880" y="1736"/>
                <a:ext cx="1778" cy="1379"/>
              </a:xfrm>
              <a:custGeom>
                <a:avLst/>
                <a:gdLst>
                  <a:gd name="T0" fmla="*/ 0 w 21600"/>
                  <a:gd name="T1" fmla="*/ 0 h 21600"/>
                  <a:gd name="T2" fmla="*/ 0 w 21600"/>
                  <a:gd name="T3" fmla="*/ 0 h 21600"/>
                  <a:gd name="T4" fmla="*/ 0 w 21600"/>
                  <a:gd name="T5" fmla="*/ 0 h 21600"/>
                  <a:gd name="T6" fmla="*/ 1 w 21600"/>
                  <a:gd name="T7" fmla="*/ 0 h 21600"/>
                  <a:gd name="T8" fmla="*/ 1 w 21600"/>
                  <a:gd name="T9" fmla="*/ 0 h 21600"/>
                  <a:gd name="T10" fmla="*/ 1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5394 w 21600"/>
                  <a:gd name="T25" fmla="*/ 6735 h 21600"/>
                  <a:gd name="T26" fmla="*/ 16182 w 21600"/>
                  <a:gd name="T27" fmla="*/ 20441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FFFFCC"/>
              </a:solidFill>
              <a:ln w="28575">
                <a:solidFill>
                  <a:srgbClr val="000000"/>
                </a:solidFill>
                <a:miter lim="800000"/>
                <a:headEnd/>
                <a:tailEnd/>
              </a:ln>
            </p:spPr>
            <p:txBody>
              <a:bodyPr/>
              <a:lstStyle/>
              <a:p>
                <a:endParaRPr lang="en-US"/>
              </a:p>
            </p:txBody>
          </p:sp>
          <p:sp>
            <p:nvSpPr>
              <p:cNvPr id="10252" name="Puzzle4"/>
              <p:cNvSpPr>
                <a:spLocks noEditPoints="1" noChangeArrowheads="1"/>
              </p:cNvSpPr>
              <p:nvPr/>
            </p:nvSpPr>
            <p:spPr bwMode="auto">
              <a:xfrm>
                <a:off x="2192" y="1719"/>
                <a:ext cx="1072" cy="1763"/>
              </a:xfrm>
              <a:custGeom>
                <a:avLst/>
                <a:gdLst>
                  <a:gd name="T0" fmla="*/ 0 w 21600"/>
                  <a:gd name="T1" fmla="*/ 0 h 21600"/>
                  <a:gd name="T2" fmla="*/ 0 w 21600"/>
                  <a:gd name="T3" fmla="*/ 1 h 21600"/>
                  <a:gd name="T4" fmla="*/ 0 w 21600"/>
                  <a:gd name="T5" fmla="*/ 1 h 21600"/>
                  <a:gd name="T6" fmla="*/ 0 w 21600"/>
                  <a:gd name="T7" fmla="*/ 1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2075 w 21600"/>
                  <a:gd name="T25" fmla="*/ 5660 h 21600"/>
                  <a:gd name="T26" fmla="*/ 20210 w 21600"/>
                  <a:gd name="T27" fmla="*/ 15976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D8EBB3"/>
              </a:solidFill>
              <a:ln w="28575">
                <a:solidFill>
                  <a:srgbClr val="000000"/>
                </a:solidFill>
                <a:miter lim="800000"/>
                <a:headEnd/>
                <a:tailEnd/>
              </a:ln>
            </p:spPr>
            <p:txBody>
              <a:bodyPr/>
              <a:lstStyle/>
              <a:p>
                <a:endParaRPr lang="en-US"/>
              </a:p>
            </p:txBody>
          </p:sp>
          <p:sp>
            <p:nvSpPr>
              <p:cNvPr id="10253" name="Puzzle1"/>
              <p:cNvSpPr>
                <a:spLocks noEditPoints="1" noChangeArrowheads="1"/>
              </p:cNvSpPr>
              <p:nvPr/>
            </p:nvSpPr>
            <p:spPr bwMode="auto">
              <a:xfrm>
                <a:off x="1824" y="1091"/>
                <a:ext cx="1800" cy="1051"/>
              </a:xfrm>
              <a:custGeom>
                <a:avLst/>
                <a:gdLst>
                  <a:gd name="T0" fmla="*/ 1 w 21600"/>
                  <a:gd name="T1" fmla="*/ 0 h 21600"/>
                  <a:gd name="T2" fmla="*/ 1 w 21600"/>
                  <a:gd name="T3" fmla="*/ 0 h 21600"/>
                  <a:gd name="T4" fmla="*/ 0 w 21600"/>
                  <a:gd name="T5" fmla="*/ 0 h 21600"/>
                  <a:gd name="T6" fmla="*/ 0 w 21600"/>
                  <a:gd name="T7" fmla="*/ 0 h 21600"/>
                  <a:gd name="T8" fmla="*/ 0 w 21600"/>
                  <a:gd name="T9" fmla="*/ 0 h 21600"/>
                  <a:gd name="T10" fmla="*/ 0 w 21600"/>
                  <a:gd name="T11" fmla="*/ 0 h 21600"/>
                  <a:gd name="T12" fmla="*/ 1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6084 w 21600"/>
                  <a:gd name="T25" fmla="*/ 2569 h 21600"/>
                  <a:gd name="T26" fmla="*/ 16128 w 21600"/>
                  <a:gd name="T27" fmla="*/ 1954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CCCCFF"/>
              </a:solidFill>
              <a:ln w="28575">
                <a:solidFill>
                  <a:srgbClr val="000000"/>
                </a:solidFill>
                <a:miter lim="800000"/>
                <a:headEnd/>
                <a:tailEnd/>
              </a:ln>
            </p:spPr>
            <p:txBody>
              <a:bodyPr/>
              <a:lstStyle/>
              <a:p>
                <a:endParaRPr lang="en-US"/>
              </a:p>
            </p:txBody>
          </p:sp>
        </p:grpSp>
        <p:sp>
          <p:nvSpPr>
            <p:cNvPr id="10246" name="Text Box 18"/>
            <p:cNvSpPr txBox="1">
              <a:spLocks noChangeArrowheads="1"/>
            </p:cNvSpPr>
            <p:nvPr/>
          </p:nvSpPr>
          <p:spPr bwMode="auto">
            <a:xfrm>
              <a:off x="1632" y="1584"/>
              <a:ext cx="1440" cy="212"/>
            </a:xfrm>
            <a:prstGeom prst="rect">
              <a:avLst/>
            </a:prstGeom>
            <a:noFill/>
            <a:ln w="9525">
              <a:noFill/>
              <a:miter lim="800000"/>
              <a:headEnd/>
              <a:tailEnd/>
            </a:ln>
          </p:spPr>
          <p:txBody>
            <a:bodyPr>
              <a:spAutoFit/>
            </a:bodyPr>
            <a:lstStyle/>
            <a:p>
              <a:pPr algn="ctr">
                <a:spcBef>
                  <a:spcPct val="50000"/>
                </a:spcBef>
              </a:pPr>
              <a:r>
                <a:rPr lang="en-US" sz="1600" b="1">
                  <a:solidFill>
                    <a:srgbClr val="000000"/>
                  </a:solidFill>
                </a:rPr>
                <a:t>Student Strengths</a:t>
              </a:r>
            </a:p>
          </p:txBody>
        </p:sp>
        <p:sp>
          <p:nvSpPr>
            <p:cNvPr id="10247" name="Text Box 19"/>
            <p:cNvSpPr txBox="1">
              <a:spLocks noChangeArrowheads="1"/>
            </p:cNvSpPr>
            <p:nvPr/>
          </p:nvSpPr>
          <p:spPr bwMode="auto">
            <a:xfrm>
              <a:off x="2928" y="1296"/>
              <a:ext cx="1248" cy="212"/>
            </a:xfrm>
            <a:prstGeom prst="rect">
              <a:avLst/>
            </a:prstGeom>
            <a:noFill/>
            <a:ln w="9525">
              <a:noFill/>
              <a:miter lim="800000"/>
              <a:headEnd/>
              <a:tailEnd/>
            </a:ln>
          </p:spPr>
          <p:txBody>
            <a:bodyPr>
              <a:spAutoFit/>
            </a:bodyPr>
            <a:lstStyle/>
            <a:p>
              <a:pPr>
                <a:spcBef>
                  <a:spcPct val="50000"/>
                </a:spcBef>
              </a:pPr>
              <a:r>
                <a:rPr lang="en-US" sz="1600" b="1">
                  <a:solidFill>
                    <a:srgbClr val="000000"/>
                  </a:solidFill>
                </a:rPr>
                <a:t>Student Interests</a:t>
              </a:r>
            </a:p>
          </p:txBody>
        </p:sp>
        <p:sp>
          <p:nvSpPr>
            <p:cNvPr id="10248" name="Text Box 20"/>
            <p:cNvSpPr txBox="1">
              <a:spLocks noChangeArrowheads="1"/>
            </p:cNvSpPr>
            <p:nvPr/>
          </p:nvSpPr>
          <p:spPr bwMode="auto">
            <a:xfrm>
              <a:off x="1872" y="2304"/>
              <a:ext cx="1200" cy="212"/>
            </a:xfrm>
            <a:prstGeom prst="rect">
              <a:avLst/>
            </a:prstGeom>
            <a:noFill/>
            <a:ln w="9525">
              <a:noFill/>
              <a:miter lim="800000"/>
              <a:headEnd/>
              <a:tailEnd/>
            </a:ln>
          </p:spPr>
          <p:txBody>
            <a:bodyPr>
              <a:spAutoFit/>
            </a:bodyPr>
            <a:lstStyle/>
            <a:p>
              <a:pPr>
                <a:spcBef>
                  <a:spcPct val="50000"/>
                </a:spcBef>
              </a:pPr>
              <a:r>
                <a:rPr lang="en-US" sz="1600" b="1">
                  <a:solidFill>
                    <a:srgbClr val="000000"/>
                  </a:solidFill>
                </a:rPr>
                <a:t>Student Potential</a:t>
              </a:r>
            </a:p>
          </p:txBody>
        </p:sp>
        <p:sp>
          <p:nvSpPr>
            <p:cNvPr id="10249" name="Text Box 21"/>
            <p:cNvSpPr txBox="1">
              <a:spLocks noChangeArrowheads="1"/>
            </p:cNvSpPr>
            <p:nvPr/>
          </p:nvSpPr>
          <p:spPr bwMode="auto">
            <a:xfrm>
              <a:off x="2928" y="2448"/>
              <a:ext cx="1104" cy="212"/>
            </a:xfrm>
            <a:prstGeom prst="rect">
              <a:avLst/>
            </a:prstGeom>
            <a:noFill/>
            <a:ln w="9525">
              <a:noFill/>
              <a:miter lim="800000"/>
              <a:headEnd/>
              <a:tailEnd/>
            </a:ln>
          </p:spPr>
          <p:txBody>
            <a:bodyPr>
              <a:spAutoFit/>
            </a:bodyPr>
            <a:lstStyle/>
            <a:p>
              <a:pPr>
                <a:spcBef>
                  <a:spcPct val="50000"/>
                </a:spcBef>
              </a:pPr>
              <a:r>
                <a:rPr lang="en-US" sz="1600" b="1">
                  <a:solidFill>
                    <a:srgbClr val="000000"/>
                  </a:solidFill>
                </a:rPr>
                <a:t>Student Dreams</a:t>
              </a:r>
            </a:p>
          </p:txBody>
        </p:sp>
      </p:gr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p:txBody>
          <a:bodyPr/>
          <a:lstStyle/>
          <a:p>
            <a:pPr eaLnBrk="1" hangingPunct="1">
              <a:defRPr/>
            </a:pPr>
            <a:r>
              <a:rPr lang="en-US" smtClean="0">
                <a:latin typeface="Comic Sans MS" pitchFamily="66" charset="0"/>
              </a:rPr>
              <a:t>Program Outcomes:</a:t>
            </a:r>
          </a:p>
        </p:txBody>
      </p:sp>
      <p:sp>
        <p:nvSpPr>
          <p:cNvPr id="17411" name="Rectangle 3"/>
          <p:cNvSpPr>
            <a:spLocks noGrp="1" noChangeArrowheads="1"/>
          </p:cNvSpPr>
          <p:nvPr>
            <p:ph type="body" idx="1"/>
          </p:nvPr>
        </p:nvSpPr>
        <p:spPr/>
        <p:txBody>
          <a:bodyPr/>
          <a:lstStyle/>
          <a:p>
            <a:pPr eaLnBrk="1" hangingPunct="1">
              <a:buClr>
                <a:schemeClr val="tx2"/>
              </a:buClr>
              <a:buFont typeface="Wingdings" pitchFamily="2" charset="2"/>
              <a:buNone/>
              <a:defRPr/>
            </a:pPr>
            <a:endParaRPr lang="en-US" sz="2800" smtClean="0">
              <a:latin typeface="Comic Sans MS" pitchFamily="66" charset="0"/>
            </a:endParaRPr>
          </a:p>
          <a:p>
            <a:pPr eaLnBrk="1" hangingPunct="1">
              <a:buClr>
                <a:schemeClr val="tx2"/>
              </a:buClr>
              <a:buFont typeface="Wingdings" pitchFamily="2" charset="2"/>
              <a:buChar char="§"/>
              <a:defRPr/>
            </a:pPr>
            <a:r>
              <a:rPr lang="en-US" sz="2800" smtClean="0">
                <a:latin typeface="Comic Sans MS" pitchFamily="66" charset="0"/>
              </a:rPr>
              <a:t>Increased student achievement K-12. </a:t>
            </a:r>
          </a:p>
          <a:p>
            <a:pPr eaLnBrk="1" hangingPunct="1">
              <a:buClr>
                <a:schemeClr val="tx2"/>
              </a:buClr>
              <a:buFont typeface="Wingdings" pitchFamily="2" charset="2"/>
              <a:buChar char="§"/>
              <a:defRPr/>
            </a:pPr>
            <a:r>
              <a:rPr lang="en-US" sz="2800" smtClean="0">
                <a:latin typeface="Comic Sans MS" pitchFamily="66" charset="0"/>
              </a:rPr>
              <a:t>Increased collaboration between parents, community and school.</a:t>
            </a:r>
          </a:p>
          <a:p>
            <a:pPr eaLnBrk="1" hangingPunct="1">
              <a:buClr>
                <a:schemeClr val="tx2"/>
              </a:buClr>
              <a:buFont typeface="Wingdings" pitchFamily="2" charset="2"/>
              <a:buChar char="§"/>
              <a:defRPr/>
            </a:pPr>
            <a:r>
              <a:rPr lang="en-US" sz="2800" smtClean="0">
                <a:latin typeface="Comic Sans MS" pitchFamily="66" charset="0"/>
              </a:rPr>
              <a:t>Increased post secondary school enrollments.</a:t>
            </a:r>
          </a:p>
          <a:p>
            <a:pPr eaLnBrk="1" hangingPunct="1">
              <a:buClr>
                <a:schemeClr val="tx2"/>
              </a:buClr>
              <a:buFont typeface="Wingdings" pitchFamily="2" charset="2"/>
              <a:buChar char="§"/>
              <a:defRPr/>
            </a:pPr>
            <a:r>
              <a:rPr lang="en-US" sz="2800" smtClean="0">
                <a:latin typeface="Comic Sans MS" pitchFamily="66" charset="0"/>
              </a:rPr>
              <a:t>Decreased discipline problems and drop out rate.</a:t>
            </a:r>
          </a:p>
          <a:p>
            <a:pPr eaLnBrk="1" hangingPunct="1">
              <a:buClr>
                <a:schemeClr val="tx2"/>
              </a:buClr>
              <a:buFont typeface="Wingdings" pitchFamily="2" charset="2"/>
              <a:buChar char="§"/>
              <a:defRPr/>
            </a:pPr>
            <a:r>
              <a:rPr lang="en-US" sz="2800" smtClean="0">
                <a:latin typeface="Comic Sans MS" pitchFamily="66" charset="0"/>
              </a:rPr>
              <a:t>Decreased last minute schedule changes.</a:t>
            </a:r>
          </a:p>
          <a:p>
            <a:pPr eaLnBrk="1" hangingPunct="1">
              <a:buClr>
                <a:schemeClr val="tx2"/>
              </a:buClr>
              <a:buFont typeface="Wingdings" pitchFamily="2" charset="2"/>
              <a:buNone/>
              <a:defRPr/>
            </a:pPr>
            <a:endParaRPr lang="en-US" sz="2800" smtClean="0">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anim calcmode="lin" valueType="num">
                                      <p:cBhvr additive="base">
                                        <p:cTn id="7" dur="500" fill="hold"/>
                                        <p:tgtEl>
                                          <p:spTgt spid="1741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411">
                                            <p:txEl>
                                              <p:pRg st="2" end="2"/>
                                            </p:txEl>
                                          </p:spTgt>
                                        </p:tgtEl>
                                        <p:attrNameLst>
                                          <p:attrName>style.visibility</p:attrName>
                                        </p:attrNameLst>
                                      </p:cBhvr>
                                      <p:to>
                                        <p:strVal val="visible"/>
                                      </p:to>
                                    </p:set>
                                    <p:anim calcmode="lin" valueType="num">
                                      <p:cBhvr additive="base">
                                        <p:cTn id="13" dur="500" fill="hold"/>
                                        <p:tgtEl>
                                          <p:spTgt spid="1741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411">
                                            <p:txEl>
                                              <p:pRg st="3" end="3"/>
                                            </p:txEl>
                                          </p:spTgt>
                                        </p:tgtEl>
                                        <p:attrNameLst>
                                          <p:attrName>style.visibility</p:attrName>
                                        </p:attrNameLst>
                                      </p:cBhvr>
                                      <p:to>
                                        <p:strVal val="visible"/>
                                      </p:to>
                                    </p:set>
                                    <p:anim calcmode="lin" valueType="num">
                                      <p:cBhvr additive="base">
                                        <p:cTn id="19" dur="500" fill="hold"/>
                                        <p:tgtEl>
                                          <p:spTgt spid="1741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4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411">
                                            <p:txEl>
                                              <p:pRg st="4" end="4"/>
                                            </p:txEl>
                                          </p:spTgt>
                                        </p:tgtEl>
                                        <p:attrNameLst>
                                          <p:attrName>style.visibility</p:attrName>
                                        </p:attrNameLst>
                                      </p:cBhvr>
                                      <p:to>
                                        <p:strVal val="visible"/>
                                      </p:to>
                                    </p:set>
                                    <p:anim calcmode="lin" valueType="num">
                                      <p:cBhvr additive="base">
                                        <p:cTn id="25" dur="500" fill="hold"/>
                                        <p:tgtEl>
                                          <p:spTgt spid="1741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4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7411">
                                            <p:txEl>
                                              <p:pRg st="5" end="5"/>
                                            </p:txEl>
                                          </p:spTgt>
                                        </p:tgtEl>
                                        <p:attrNameLst>
                                          <p:attrName>style.visibility</p:attrName>
                                        </p:attrNameLst>
                                      </p:cBhvr>
                                      <p:to>
                                        <p:strVal val="visible"/>
                                      </p:to>
                                    </p:set>
                                    <p:anim calcmode="lin" valueType="num">
                                      <p:cBhvr additive="base">
                                        <p:cTn id="31" dur="500" fill="hold"/>
                                        <p:tgtEl>
                                          <p:spTgt spid="17411">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741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7" name="Rectangle 3"/>
          <p:cNvSpPr>
            <a:spLocks noGrp="1" noChangeArrowheads="1"/>
          </p:cNvSpPr>
          <p:nvPr>
            <p:ph type="body" idx="1"/>
          </p:nvPr>
        </p:nvSpPr>
        <p:spPr>
          <a:xfrm>
            <a:off x="457200" y="1066800"/>
            <a:ext cx="8229600" cy="5059363"/>
          </a:xfrm>
        </p:spPr>
        <p:txBody>
          <a:bodyPr/>
          <a:lstStyle/>
          <a:p>
            <a:pPr algn="ctr" eaLnBrk="1" hangingPunct="1">
              <a:buFont typeface="Wingdings" pitchFamily="2" charset="2"/>
              <a:buNone/>
              <a:defRPr/>
            </a:pPr>
            <a:r>
              <a:rPr lang="en-US" sz="6000" smtClean="0"/>
              <a:t>	</a:t>
            </a:r>
            <a:r>
              <a:rPr lang="en-US" sz="7200" smtClean="0"/>
              <a:t>Answers the  question for students, “Why do I have to learn this?”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tream">
  <a:themeElements>
    <a:clrScheme name="">
      <a:dk1>
        <a:srgbClr val="5C1F00"/>
      </a:dk1>
      <a:lt1>
        <a:srgbClr val="FFFFFF"/>
      </a:lt1>
      <a:dk2>
        <a:srgbClr val="8C0000"/>
      </a:dk2>
      <a:lt2>
        <a:srgbClr val="DFD293"/>
      </a:lt2>
      <a:accent1>
        <a:srgbClr val="FFFFCC"/>
      </a:accent1>
      <a:accent2>
        <a:srgbClr val="FFFFFF"/>
      </a:accent2>
      <a:accent3>
        <a:srgbClr val="C5AAAA"/>
      </a:accent3>
      <a:accent4>
        <a:srgbClr val="DADADA"/>
      </a:accent4>
      <a:accent5>
        <a:srgbClr val="FFFFE2"/>
      </a:accent5>
      <a:accent6>
        <a:srgbClr val="E7E7E7"/>
      </a:accent6>
      <a:hlink>
        <a:srgbClr val="B2B2B2"/>
      </a:hlink>
      <a:folHlink>
        <a:srgbClr val="CC9900"/>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Stream 10">
        <a:dk1>
          <a:srgbClr val="5C1F00"/>
        </a:dk1>
        <a:lt1>
          <a:srgbClr val="FFFFFF"/>
        </a:lt1>
        <a:dk2>
          <a:srgbClr val="990033"/>
        </a:dk2>
        <a:lt2>
          <a:srgbClr val="000000"/>
        </a:lt2>
        <a:accent1>
          <a:srgbClr val="FF6845"/>
        </a:accent1>
        <a:accent2>
          <a:srgbClr val="BE7960"/>
        </a:accent2>
        <a:accent3>
          <a:srgbClr val="CAAAAD"/>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11">
        <a:dk1>
          <a:srgbClr val="5C1F00"/>
        </a:dk1>
        <a:lt1>
          <a:srgbClr val="FFFFFF"/>
        </a:lt1>
        <a:dk2>
          <a:srgbClr val="990033"/>
        </a:dk2>
        <a:lt2>
          <a:srgbClr val="000000"/>
        </a:lt2>
        <a:accent1>
          <a:srgbClr val="CC0000"/>
        </a:accent1>
        <a:accent2>
          <a:srgbClr val="BE7960"/>
        </a:accent2>
        <a:accent3>
          <a:srgbClr val="CAAAAD"/>
        </a:accent3>
        <a:accent4>
          <a:srgbClr val="DADADA"/>
        </a:accent4>
        <a:accent5>
          <a:srgbClr val="E2AAAA"/>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12">
        <a:dk1>
          <a:srgbClr val="5C1F00"/>
        </a:dk1>
        <a:lt1>
          <a:srgbClr val="FFFFFF"/>
        </a:lt1>
        <a:dk2>
          <a:srgbClr val="8C0000"/>
        </a:dk2>
        <a:lt2>
          <a:srgbClr val="DFD293"/>
        </a:lt2>
        <a:accent1>
          <a:srgbClr val="FFAC99"/>
        </a:accent1>
        <a:accent2>
          <a:srgbClr val="FFFFFF"/>
        </a:accent2>
        <a:accent3>
          <a:srgbClr val="C5AAAA"/>
        </a:accent3>
        <a:accent4>
          <a:srgbClr val="DADADA"/>
        </a:accent4>
        <a:accent5>
          <a:srgbClr val="FFD2CA"/>
        </a:accent5>
        <a:accent6>
          <a:srgbClr val="E7E7E7"/>
        </a:accent6>
        <a:hlink>
          <a:srgbClr val="B2B2B2"/>
        </a:hlink>
        <a:folHlink>
          <a:srgbClr val="000000"/>
        </a:folHlink>
      </a:clrScheme>
      <a:clrMap bg1="dk2" tx1="lt1" bg2="dk1" tx2="lt2" accent1="accent1" accent2="accent2" accent3="accent3" accent4="accent4" accent5="accent5" accent6="accent6" hlink="hlink" folHlink="folHlink"/>
    </a:extraClrScheme>
    <a:extraClrScheme>
      <a:clrScheme name="Stream 13">
        <a:dk1>
          <a:srgbClr val="5C1F00"/>
        </a:dk1>
        <a:lt1>
          <a:srgbClr val="FFFFFF"/>
        </a:lt1>
        <a:dk2>
          <a:srgbClr val="8C0000"/>
        </a:dk2>
        <a:lt2>
          <a:srgbClr val="DFD293"/>
        </a:lt2>
        <a:accent1>
          <a:srgbClr val="BC2400"/>
        </a:accent1>
        <a:accent2>
          <a:srgbClr val="FFFFFF"/>
        </a:accent2>
        <a:accent3>
          <a:srgbClr val="C5AAAA"/>
        </a:accent3>
        <a:accent4>
          <a:srgbClr val="DADADA"/>
        </a:accent4>
        <a:accent5>
          <a:srgbClr val="DAACAA"/>
        </a:accent5>
        <a:accent6>
          <a:srgbClr val="E7E7E7"/>
        </a:accent6>
        <a:hlink>
          <a:srgbClr val="B2B2B2"/>
        </a:hlink>
        <a:folHlink>
          <a:srgbClr val="000000"/>
        </a:folHlink>
      </a:clrScheme>
      <a:clrMap bg1="dk2" tx1="lt1" bg2="dk1" tx2="lt2" accent1="accent1" accent2="accent2" accent3="accent3" accent4="accent4" accent5="accent5" accent6="accent6" hlink="hlink" folHlink="folHlink"/>
    </a:extraClrScheme>
    <a:extraClrScheme>
      <a:clrScheme name="Stream 14">
        <a:dk1>
          <a:srgbClr val="5C1F00"/>
        </a:dk1>
        <a:lt1>
          <a:srgbClr val="FFFFFF"/>
        </a:lt1>
        <a:dk2>
          <a:srgbClr val="8C0000"/>
        </a:dk2>
        <a:lt2>
          <a:srgbClr val="DFD293"/>
        </a:lt2>
        <a:accent1>
          <a:srgbClr val="FFFFCC"/>
        </a:accent1>
        <a:accent2>
          <a:srgbClr val="FFFFFF"/>
        </a:accent2>
        <a:accent3>
          <a:srgbClr val="C5AAAA"/>
        </a:accent3>
        <a:accent4>
          <a:srgbClr val="DADADA"/>
        </a:accent4>
        <a:accent5>
          <a:srgbClr val="FFFFE2"/>
        </a:accent5>
        <a:accent6>
          <a:srgbClr val="E7E7E7"/>
        </a:accent6>
        <a:hlink>
          <a:srgbClr val="B2B2B2"/>
        </a:hlink>
        <a:folHlink>
          <a:srgbClr val="000000"/>
        </a:folHlink>
      </a:clrScheme>
      <a:clrMap bg1="dk2" tx1="lt1" bg2="dk1" tx2="lt2" accent1="accent1" accent2="accent2" accent3="accent3" accent4="accent4" accent5="accent5" accent6="accent6" hlink="hlink" folHlink="folHlink"/>
    </a:extraClrScheme>
    <a:extraClrScheme>
      <a:clrScheme name="Stream 15">
        <a:dk1>
          <a:srgbClr val="5C1F00"/>
        </a:dk1>
        <a:lt1>
          <a:srgbClr val="FFFFFF"/>
        </a:lt1>
        <a:dk2>
          <a:srgbClr val="8C0000"/>
        </a:dk2>
        <a:lt2>
          <a:srgbClr val="DFD293"/>
        </a:lt2>
        <a:accent1>
          <a:srgbClr val="FFFFCC"/>
        </a:accent1>
        <a:accent2>
          <a:srgbClr val="FFFFFF"/>
        </a:accent2>
        <a:accent3>
          <a:srgbClr val="C5AAAA"/>
        </a:accent3>
        <a:accent4>
          <a:srgbClr val="DADADA"/>
        </a:accent4>
        <a:accent5>
          <a:srgbClr val="FFFFE2"/>
        </a:accent5>
        <a:accent6>
          <a:srgbClr val="E7E7E7"/>
        </a:accent6>
        <a:hlink>
          <a:srgbClr val="B2B2B2"/>
        </a:hlink>
        <a:folHlink>
          <a:srgbClr val="009999"/>
        </a:folHlink>
      </a:clrScheme>
      <a:clrMap bg1="dk2" tx1="lt1" bg2="dk1" tx2="lt2" accent1="accent1" accent2="accent2" accent3="accent3" accent4="accent4" accent5="accent5" accent6="accent6" hlink="hlink" folHlink="folHlink"/>
    </a:extraClrScheme>
    <a:extraClrScheme>
      <a:clrScheme name="Stream 16">
        <a:dk1>
          <a:srgbClr val="5C1F00"/>
        </a:dk1>
        <a:lt1>
          <a:srgbClr val="FFFFFF"/>
        </a:lt1>
        <a:dk2>
          <a:srgbClr val="8C0000"/>
        </a:dk2>
        <a:lt2>
          <a:srgbClr val="DFD293"/>
        </a:lt2>
        <a:accent1>
          <a:srgbClr val="FFFFCC"/>
        </a:accent1>
        <a:accent2>
          <a:srgbClr val="FFFFFF"/>
        </a:accent2>
        <a:accent3>
          <a:srgbClr val="C5AAAA"/>
        </a:accent3>
        <a:accent4>
          <a:srgbClr val="DADADA"/>
        </a:accent4>
        <a:accent5>
          <a:srgbClr val="FFFFE2"/>
        </a:accent5>
        <a:accent6>
          <a:srgbClr val="E7E7E7"/>
        </a:accent6>
        <a:hlink>
          <a:srgbClr val="B2B2B2"/>
        </a:hlink>
        <a:folHlink>
          <a:srgbClr val="6633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Mountain Top</Template>
  <TotalTime>3890</TotalTime>
  <Words>1429</Words>
  <Application>Microsoft PowerPoint</Application>
  <PresentationFormat>On-screen Show (4:3)</PresentationFormat>
  <Paragraphs>113</Paragraphs>
  <Slides>8</Slides>
  <Notes>7</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Stream</vt:lpstr>
      <vt:lpstr> </vt:lpstr>
      <vt:lpstr>Comprehensive School Counseling Programs are based upon</vt:lpstr>
      <vt:lpstr>  FROM:   TO:</vt:lpstr>
      <vt:lpstr>The GOAL is to help all K-12 students:</vt:lpstr>
      <vt:lpstr>4 Components</vt:lpstr>
      <vt:lpstr>Student and Parent Educational/Career Planning Conferences…</vt:lpstr>
      <vt:lpstr>Program Outcomes:</vt:lpstr>
      <vt:lpstr>Slide 8</vt:lpstr>
    </vt:vector>
  </TitlesOfParts>
  <Company>CESA 12</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INTRODUCING</dc:title>
  <dc:creator>Jim Lee</dc:creator>
  <cp:lastModifiedBy>pinnowj</cp:lastModifiedBy>
  <cp:revision>125</cp:revision>
  <dcterms:created xsi:type="dcterms:W3CDTF">2003-07-29T03:51:18Z</dcterms:created>
  <dcterms:modified xsi:type="dcterms:W3CDTF">2009-06-05T20:22:07Z</dcterms:modified>
</cp:coreProperties>
</file>